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1"/>
  </p:notesMasterIdLst>
  <p:sldIdLst>
    <p:sldId id="256" r:id="rId2"/>
    <p:sldId id="639" r:id="rId3"/>
    <p:sldId id="341" r:id="rId4"/>
    <p:sldId id="342" r:id="rId5"/>
    <p:sldId id="344" r:id="rId6"/>
    <p:sldId id="369" r:id="rId7"/>
    <p:sldId id="368" r:id="rId8"/>
    <p:sldId id="348" r:id="rId9"/>
    <p:sldId id="641" r:id="rId10"/>
    <p:sldId id="723" r:id="rId11"/>
    <p:sldId id="642" r:id="rId12"/>
    <p:sldId id="354" r:id="rId13"/>
    <p:sldId id="643" r:id="rId14"/>
    <p:sldId id="644" r:id="rId15"/>
    <p:sldId id="645" r:id="rId16"/>
    <p:sldId id="646" r:id="rId17"/>
    <p:sldId id="647" r:id="rId18"/>
    <p:sldId id="648" r:id="rId19"/>
    <p:sldId id="359" r:id="rId20"/>
    <p:sldId id="325" r:id="rId21"/>
    <p:sldId id="360" r:id="rId22"/>
    <p:sldId id="363" r:id="rId23"/>
    <p:sldId id="718" r:id="rId24"/>
    <p:sldId id="361" r:id="rId25"/>
    <p:sldId id="320" r:id="rId26"/>
    <p:sldId id="357" r:id="rId27"/>
    <p:sldId id="358" r:id="rId28"/>
    <p:sldId id="608" r:id="rId29"/>
    <p:sldId id="587" r:id="rId30"/>
    <p:sldId id="588" r:id="rId31"/>
    <p:sldId id="650" r:id="rId32"/>
    <p:sldId id="589" r:id="rId33"/>
    <p:sldId id="389" r:id="rId34"/>
    <p:sldId id="390" r:id="rId35"/>
    <p:sldId id="382" r:id="rId36"/>
    <p:sldId id="719" r:id="rId37"/>
    <p:sldId id="651" r:id="rId38"/>
    <p:sldId id="720" r:id="rId39"/>
    <p:sldId id="721" r:id="rId40"/>
    <p:sldId id="722" r:id="rId41"/>
    <p:sldId id="655" r:id="rId42"/>
    <p:sldId id="297" r:id="rId43"/>
    <p:sldId id="298" r:id="rId44"/>
    <p:sldId id="365" r:id="rId45"/>
    <p:sldId id="567" r:id="rId46"/>
    <p:sldId id="301" r:id="rId47"/>
    <p:sldId id="601" r:id="rId48"/>
    <p:sldId id="593" r:id="rId49"/>
    <p:sldId id="412" r:id="rId50"/>
    <p:sldId id="599" r:id="rId51"/>
    <p:sldId id="597" r:id="rId52"/>
    <p:sldId id="600" r:id="rId53"/>
    <p:sldId id="603" r:id="rId54"/>
    <p:sldId id="563" r:id="rId55"/>
    <p:sldId id="674" r:id="rId56"/>
    <p:sldId id="671" r:id="rId57"/>
    <p:sldId id="672" r:id="rId58"/>
    <p:sldId id="675" r:id="rId59"/>
    <p:sldId id="676" r:id="rId60"/>
    <p:sldId id="688" r:id="rId61"/>
    <p:sldId id="372" r:id="rId62"/>
    <p:sldId id="690" r:id="rId63"/>
    <p:sldId id="426" r:id="rId64"/>
    <p:sldId id="575" r:id="rId65"/>
    <p:sldId id="602" r:id="rId66"/>
    <p:sldId id="435" r:id="rId67"/>
    <p:sldId id="424" r:id="rId68"/>
    <p:sldId id="574" r:id="rId69"/>
    <p:sldId id="573" r:id="rId70"/>
    <p:sldId id="572" r:id="rId71"/>
    <p:sldId id="571" r:id="rId72"/>
    <p:sldId id="570" r:id="rId73"/>
    <p:sldId id="604" r:id="rId74"/>
    <p:sldId id="432" r:id="rId75"/>
    <p:sldId id="569" r:id="rId76"/>
    <p:sldId id="429" r:id="rId77"/>
    <p:sldId id="430" r:id="rId78"/>
    <p:sldId id="576" r:id="rId79"/>
    <p:sldId id="440" r:id="rId80"/>
    <p:sldId id="577" r:id="rId81"/>
    <p:sldId id="442" r:id="rId82"/>
    <p:sldId id="445" r:id="rId83"/>
    <p:sldId id="446" r:id="rId84"/>
    <p:sldId id="605" r:id="rId85"/>
    <p:sldId id="448" r:id="rId86"/>
    <p:sldId id="451" r:id="rId87"/>
    <p:sldId id="606" r:id="rId88"/>
    <p:sldId id="453" r:id="rId89"/>
    <p:sldId id="454" r:id="rId90"/>
    <p:sldId id="455" r:id="rId91"/>
    <p:sldId id="607" r:id="rId92"/>
    <p:sldId id="457" r:id="rId93"/>
    <p:sldId id="609" r:id="rId94"/>
    <p:sldId id="610" r:id="rId95"/>
    <p:sldId id="611" r:id="rId96"/>
    <p:sldId id="459" r:id="rId97"/>
    <p:sldId id="612" r:id="rId98"/>
    <p:sldId id="623" r:id="rId99"/>
    <p:sldId id="624" r:id="rId100"/>
    <p:sldId id="620" r:id="rId101"/>
    <p:sldId id="692" r:id="rId102"/>
    <p:sldId id="693" r:id="rId103"/>
    <p:sldId id="691" r:id="rId104"/>
    <p:sldId id="467" r:id="rId105"/>
    <p:sldId id="469" r:id="rId106"/>
    <p:sldId id="468" r:id="rId107"/>
    <p:sldId id="694" r:id="rId108"/>
    <p:sldId id="695" r:id="rId109"/>
    <p:sldId id="618" r:id="rId110"/>
    <p:sldId id="613" r:id="rId111"/>
    <p:sldId id="614" r:id="rId112"/>
    <p:sldId id="616" r:id="rId113"/>
    <p:sldId id="617" r:id="rId114"/>
    <p:sldId id="625" r:id="rId115"/>
    <p:sldId id="626" r:id="rId116"/>
    <p:sldId id="627" r:id="rId117"/>
    <p:sldId id="628" r:id="rId118"/>
    <p:sldId id="629" r:id="rId119"/>
    <p:sldId id="630" r:id="rId120"/>
    <p:sldId id="488" r:id="rId121"/>
    <p:sldId id="631" r:id="rId122"/>
    <p:sldId id="677" r:id="rId123"/>
    <p:sldId id="492" r:id="rId124"/>
    <p:sldId id="633" r:id="rId125"/>
    <p:sldId id="493" r:id="rId126"/>
    <p:sldId id="634" r:id="rId127"/>
    <p:sldId id="635" r:id="rId128"/>
    <p:sldId id="636" r:id="rId129"/>
    <p:sldId id="637" r:id="rId130"/>
    <p:sldId id="696" r:id="rId131"/>
    <p:sldId id="697" r:id="rId132"/>
    <p:sldId id="686" r:id="rId133"/>
    <p:sldId id="685" r:id="rId134"/>
    <p:sldId id="698" r:id="rId135"/>
    <p:sldId id="699" r:id="rId136"/>
    <p:sldId id="700" r:id="rId137"/>
    <p:sldId id="701" r:id="rId138"/>
    <p:sldId id="702" r:id="rId139"/>
    <p:sldId id="703" r:id="rId140"/>
    <p:sldId id="704" r:id="rId141"/>
    <p:sldId id="705" r:id="rId142"/>
    <p:sldId id="706" r:id="rId143"/>
    <p:sldId id="707" r:id="rId144"/>
    <p:sldId id="708" r:id="rId145"/>
    <p:sldId id="678" r:id="rId146"/>
    <p:sldId id="679" r:id="rId147"/>
    <p:sldId id="657" r:id="rId148"/>
    <p:sldId id="658" r:id="rId149"/>
    <p:sldId id="659" r:id="rId150"/>
    <p:sldId id="660" r:id="rId151"/>
    <p:sldId id="661" r:id="rId152"/>
    <p:sldId id="662" r:id="rId153"/>
    <p:sldId id="680" r:id="rId154"/>
    <p:sldId id="681" r:id="rId155"/>
    <p:sldId id="682" r:id="rId156"/>
    <p:sldId id="664" r:id="rId157"/>
    <p:sldId id="683" r:id="rId158"/>
    <p:sldId id="665" r:id="rId159"/>
    <p:sldId id="666" r:id="rId160"/>
    <p:sldId id="667" r:id="rId161"/>
    <p:sldId id="668" r:id="rId162"/>
    <p:sldId id="562" r:id="rId163"/>
    <p:sldId id="561" r:id="rId164"/>
    <p:sldId id="709" r:id="rId165"/>
    <p:sldId id="307" r:id="rId166"/>
    <p:sldId id="261" r:id="rId167"/>
    <p:sldId id="262" r:id="rId168"/>
    <p:sldId id="263" r:id="rId169"/>
    <p:sldId id="264" r:id="rId170"/>
    <p:sldId id="265" r:id="rId171"/>
    <p:sldId id="266" r:id="rId172"/>
    <p:sldId id="267" r:id="rId173"/>
    <p:sldId id="268" r:id="rId174"/>
    <p:sldId id="269" r:id="rId175"/>
    <p:sldId id="270" r:id="rId176"/>
    <p:sldId id="271" r:id="rId177"/>
    <p:sldId id="272" r:id="rId178"/>
    <p:sldId id="273" r:id="rId179"/>
    <p:sldId id="274" r:id="rId180"/>
    <p:sldId id="275" r:id="rId181"/>
    <p:sldId id="276" r:id="rId182"/>
    <p:sldId id="277" r:id="rId183"/>
    <p:sldId id="278" r:id="rId184"/>
    <p:sldId id="279" r:id="rId185"/>
    <p:sldId id="280" r:id="rId186"/>
    <p:sldId id="281" r:id="rId187"/>
    <p:sldId id="282" r:id="rId188"/>
    <p:sldId id="283" r:id="rId189"/>
    <p:sldId id="284" r:id="rId190"/>
    <p:sldId id="285" r:id="rId191"/>
    <p:sldId id="286" r:id="rId192"/>
    <p:sldId id="287" r:id="rId193"/>
    <p:sldId id="288" r:id="rId194"/>
    <p:sldId id="289" r:id="rId195"/>
    <p:sldId id="290" r:id="rId196"/>
    <p:sldId id="291" r:id="rId197"/>
    <p:sldId id="292" r:id="rId198"/>
    <p:sldId id="293" r:id="rId199"/>
    <p:sldId id="294" r:id="rId200"/>
  </p:sldIdLst>
  <p:sldSz cx="9144000" cy="5143500" type="screen16x9"/>
  <p:notesSz cx="6858000" cy="9144000"/>
  <p:embeddedFontLst>
    <p:embeddedFont>
      <p:font typeface="Calibri" panose="020F0502020204030204" pitchFamily="34" charset="0"/>
      <p:regular r:id="rId202"/>
      <p:bold r:id="rId203"/>
      <p:italic r:id="rId204"/>
      <p:boldItalic r:id="rId205"/>
    </p:embeddedFont>
    <p:embeddedFont>
      <p:font typeface="DM Mono" panose="020B0509040201040103" pitchFamily="49" charset="77"/>
      <p:regular r:id="rId206"/>
      <p:italic r:id="rId207"/>
    </p:embeddedFont>
    <p:embeddedFont>
      <p:font typeface="DM Mono Medium" panose="020F0502020204030204" pitchFamily="34" charset="0"/>
      <p:regular r:id="rId208"/>
      <p:italic r:id="rId209"/>
    </p:embeddedFont>
    <p:embeddedFont>
      <p:font typeface="DM Sans" pitchFamily="2" charset="77"/>
      <p:regular r:id="rId210"/>
      <p:bold r:id="rId211"/>
      <p:italic r:id="rId212"/>
      <p:boldItalic r:id="rId213"/>
    </p:embeddedFont>
    <p:embeddedFont>
      <p:font typeface="DM Sans Medium" pitchFamily="2" charset="77"/>
      <p:regular r:id="rId214"/>
      <p:italic r:id="rId215"/>
    </p:embeddedFont>
    <p:embeddedFont>
      <p:font typeface="Impact" panose="020B0806030902050204" pitchFamily="34" charset="0"/>
      <p:regular r:id="rId216"/>
    </p:embeddedFont>
    <p:embeddedFont>
      <p:font typeface="Inter" panose="020F0502020204030204" pitchFamily="34" charset="0"/>
      <p:regular r:id="rId217"/>
      <p:bold r:id="rId218"/>
      <p:italic r:id="rId219"/>
      <p:boldItalic r:id="rId220"/>
    </p:embeddedFont>
    <p:embeddedFont>
      <p:font typeface="Montserrat" pitchFamily="2" charset="77"/>
      <p:regular r:id="rId221"/>
      <p:bold r:id="rId222"/>
      <p:italic r:id="rId223"/>
      <p:boldItalic r:id="rId224"/>
    </p:embeddedFont>
    <p:embeddedFont>
      <p:font typeface="Oswald" pitchFamily="2" charset="77"/>
      <p:regular r:id="rId225"/>
      <p:bold r:id="rId226"/>
    </p:embeddedFont>
    <p:embeddedFont>
      <p:font typeface="Source Sans Pro" panose="020B0503030403020204" pitchFamily="34" charset="0"/>
      <p:regular r:id="rId227"/>
      <p:bold r:id="rId228"/>
      <p:italic r:id="rId229"/>
      <p:boldItalic r:id="rId2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5D1A13-739D-774F-AFA4-80AFB3F71346}">
          <p14:sldIdLst>
            <p14:sldId id="256"/>
          </p14:sldIdLst>
        </p14:section>
        <p14:section name="Intro -2 mins (2:30)" id="{DDC39A85-1A3F-9842-8322-B95779DAFA6B}">
          <p14:sldIdLst>
            <p14:sldId id="639"/>
            <p14:sldId id="341"/>
            <p14:sldId id="342"/>
            <p14:sldId id="344"/>
            <p14:sldId id="369"/>
            <p14:sldId id="368"/>
            <p14:sldId id="348"/>
          </p14:sldIdLst>
        </p14:section>
        <p14:section name="The bug - 5 mins (7:30)" id="{C14D927E-9464-7041-905F-4805733AF566}">
          <p14:sldIdLst>
            <p14:sldId id="641"/>
            <p14:sldId id="723"/>
            <p14:sldId id="642"/>
            <p14:sldId id="354"/>
            <p14:sldId id="643"/>
            <p14:sldId id="644"/>
            <p14:sldId id="645"/>
            <p14:sldId id="646"/>
            <p14:sldId id="647"/>
            <p14:sldId id="648"/>
            <p14:sldId id="359"/>
            <p14:sldId id="325"/>
            <p14:sldId id="360"/>
            <p14:sldId id="363"/>
            <p14:sldId id="718"/>
            <p14:sldId id="361"/>
            <p14:sldId id="320"/>
            <p14:sldId id="357"/>
            <p14:sldId id="358"/>
          </p14:sldIdLst>
        </p14:section>
        <p14:section name="The test" id="{652D6630-AD7F-CC4B-98BF-78CD76FD9303}">
          <p14:sldIdLst>
            <p14:sldId id="608"/>
            <p14:sldId id="587"/>
            <p14:sldId id="588"/>
            <p14:sldId id="650"/>
            <p14:sldId id="589"/>
            <p14:sldId id="389"/>
            <p14:sldId id="390"/>
            <p14:sldId id="382"/>
            <p14:sldId id="719"/>
            <p14:sldId id="651"/>
            <p14:sldId id="720"/>
            <p14:sldId id="721"/>
            <p14:sldId id="722"/>
            <p14:sldId id="655"/>
            <p14:sldId id="297"/>
            <p14:sldId id="298"/>
            <p14:sldId id="365"/>
          </p14:sldIdLst>
        </p14:section>
        <p14:section name="Code Example" id="{175FE5B8-5047-9E4D-AA14-521C08E19BAB}">
          <p14:sldIdLst>
            <p14:sldId id="567"/>
            <p14:sldId id="301"/>
            <p14:sldId id="601"/>
            <p14:sldId id="593"/>
            <p14:sldId id="412"/>
            <p14:sldId id="599"/>
            <p14:sldId id="597"/>
            <p14:sldId id="600"/>
            <p14:sldId id="603"/>
            <p14:sldId id="563"/>
            <p14:sldId id="674"/>
            <p14:sldId id="671"/>
            <p14:sldId id="672"/>
            <p14:sldId id="675"/>
            <p14:sldId id="676"/>
            <p14:sldId id="688"/>
            <p14:sldId id="372"/>
            <p14:sldId id="690"/>
            <p14:sldId id="426"/>
            <p14:sldId id="575"/>
            <p14:sldId id="602"/>
            <p14:sldId id="435"/>
            <p14:sldId id="424"/>
            <p14:sldId id="574"/>
            <p14:sldId id="573"/>
            <p14:sldId id="572"/>
            <p14:sldId id="571"/>
            <p14:sldId id="570"/>
            <p14:sldId id="604"/>
            <p14:sldId id="432"/>
            <p14:sldId id="569"/>
            <p14:sldId id="429"/>
            <p14:sldId id="430"/>
            <p14:sldId id="576"/>
            <p14:sldId id="440"/>
            <p14:sldId id="577"/>
            <p14:sldId id="442"/>
            <p14:sldId id="445"/>
            <p14:sldId id="446"/>
            <p14:sldId id="605"/>
            <p14:sldId id="448"/>
            <p14:sldId id="451"/>
            <p14:sldId id="606"/>
            <p14:sldId id="453"/>
            <p14:sldId id="454"/>
            <p14:sldId id="455"/>
            <p14:sldId id="607"/>
            <p14:sldId id="457"/>
            <p14:sldId id="609"/>
            <p14:sldId id="610"/>
            <p14:sldId id="611"/>
            <p14:sldId id="459"/>
            <p14:sldId id="612"/>
            <p14:sldId id="623"/>
            <p14:sldId id="624"/>
            <p14:sldId id="620"/>
            <p14:sldId id="692"/>
            <p14:sldId id="693"/>
            <p14:sldId id="691"/>
            <p14:sldId id="467"/>
            <p14:sldId id="469"/>
            <p14:sldId id="468"/>
            <p14:sldId id="694"/>
            <p14:sldId id="695"/>
            <p14:sldId id="618"/>
            <p14:sldId id="613"/>
            <p14:sldId id="614"/>
            <p14:sldId id="616"/>
            <p14:sldId id="617"/>
            <p14:sldId id="625"/>
            <p14:sldId id="626"/>
            <p14:sldId id="627"/>
            <p14:sldId id="628"/>
            <p14:sldId id="629"/>
            <p14:sldId id="630"/>
            <p14:sldId id="488"/>
            <p14:sldId id="631"/>
            <p14:sldId id="677"/>
            <p14:sldId id="492"/>
            <p14:sldId id="633"/>
            <p14:sldId id="493"/>
            <p14:sldId id="634"/>
            <p14:sldId id="635"/>
            <p14:sldId id="636"/>
            <p14:sldId id="637"/>
            <p14:sldId id="696"/>
            <p14:sldId id="697"/>
            <p14:sldId id="686"/>
            <p14:sldId id="685"/>
            <p14:sldId id="698"/>
            <p14:sldId id="699"/>
            <p14:sldId id="700"/>
            <p14:sldId id="701"/>
            <p14:sldId id="702"/>
            <p14:sldId id="703"/>
            <p14:sldId id="704"/>
            <p14:sldId id="705"/>
            <p14:sldId id="706"/>
            <p14:sldId id="707"/>
            <p14:sldId id="708"/>
            <p14:sldId id="678"/>
            <p14:sldId id="679"/>
            <p14:sldId id="657"/>
            <p14:sldId id="658"/>
            <p14:sldId id="659"/>
            <p14:sldId id="660"/>
            <p14:sldId id="661"/>
            <p14:sldId id="662"/>
            <p14:sldId id="680"/>
            <p14:sldId id="681"/>
            <p14:sldId id="682"/>
            <p14:sldId id="664"/>
            <p14:sldId id="683"/>
            <p14:sldId id="665"/>
            <p14:sldId id="666"/>
            <p14:sldId id="667"/>
            <p14:sldId id="668"/>
            <p14:sldId id="562"/>
            <p14:sldId id="561"/>
            <p14:sldId id="709"/>
            <p14:sldId id="307"/>
          </p14:sldIdLst>
        </p14:section>
        <p14:section name="Unused slides" id="{0224A10C-9B3A-BD44-9629-260EA2B90369}">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E0D71"/>
    <a:srgbClr val="F5AFA2"/>
    <a:srgbClr val="00EABB"/>
    <a:srgbClr val="00DEAB"/>
    <a:srgbClr val="00FF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70"/>
    <p:restoredTop sz="94745"/>
  </p:normalViewPr>
  <p:slideViewPr>
    <p:cSldViewPr snapToGrid="0">
      <p:cViewPr varScale="1">
        <p:scale>
          <a:sx n="101" d="100"/>
          <a:sy n="101" d="100"/>
        </p:scale>
        <p:origin x="216" y="76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4.fntdata"/><Relationship Id="rId226" Type="http://schemas.openxmlformats.org/officeDocument/2006/relationships/font" Target="fonts/font2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5.fntdata"/><Relationship Id="rId227" Type="http://schemas.openxmlformats.org/officeDocument/2006/relationships/font" Target="fonts/font2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1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6.fntdata"/><Relationship Id="rId228" Type="http://schemas.openxmlformats.org/officeDocument/2006/relationships/font" Target="fonts/font27.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1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7.fntdata"/><Relationship Id="rId229" Type="http://schemas.openxmlformats.org/officeDocument/2006/relationships/font" Target="fonts/font28.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18.fntdata"/><Relationship Id="rId230" Type="http://schemas.openxmlformats.org/officeDocument/2006/relationships/font" Target="fonts/font29.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8.fntdata"/><Relationship Id="rId190" Type="http://schemas.openxmlformats.org/officeDocument/2006/relationships/slide" Target="slides/slide189.xml"/><Relationship Id="rId204" Type="http://schemas.openxmlformats.org/officeDocument/2006/relationships/font" Target="fonts/font3.fntdata"/><Relationship Id="rId220" Type="http://schemas.openxmlformats.org/officeDocument/2006/relationships/font" Target="fonts/font19.fntdata"/><Relationship Id="rId225"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9.fntdata"/><Relationship Id="rId215" Type="http://schemas.openxmlformats.org/officeDocument/2006/relationships/font" Target="fonts/font14.fntdata"/><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20.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0.fntdata"/><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222" Type="http://schemas.openxmlformats.org/officeDocument/2006/relationships/font" Target="fonts/font2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11.fntdata"/><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font" Target="fonts/font1.fntdata"/><Relationship Id="rId223" Type="http://schemas.openxmlformats.org/officeDocument/2006/relationships/font" Target="fonts/font22.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2.fntdata"/><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font" Target="fonts/font2.fntdata"/><Relationship Id="rId19" Type="http://schemas.openxmlformats.org/officeDocument/2006/relationships/slide" Target="slides/slide18.xml"/><Relationship Id="rId224" Type="http://schemas.openxmlformats.org/officeDocument/2006/relationships/font" Target="fonts/font23.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font" Target="fonts/font1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5e00af0_0_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e55e00a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777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36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406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781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5036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8435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88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5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6986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485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410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324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8813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495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763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6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555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911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13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5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27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2a417ca9a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2a417ca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9556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894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1072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3975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932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31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461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5195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3271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24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2a417ca9a_0_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2a417ca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590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4605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57446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5138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9477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2201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0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41963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1522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6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2a417ca9a_0_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2a417ca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6747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2358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9012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3189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83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6155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46519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9354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031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3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2a417ca9a_0_7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2a417ca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0420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0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5068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0165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85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644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2630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9592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2176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36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2a417ca9a_0_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22a417ca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416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81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054eeab4c_0_76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054eeab4c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24eb64c8a4_0_1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24eb64c8a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33076804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d566ac1d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d566ac1d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cd566ac1d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cd566ac1d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d566ac1d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cd566ac1d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cd566ac1d1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cd566ac1d1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d566ac1d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d566ac1d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d566ac1d1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d566ac1d1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12300664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cd566ac1d1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cd566ac1d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566ac1d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d566ac1d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cd566ac1d1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cd566ac1d1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51dafd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51dafd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4616f3966_184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4616f3966_18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73d5cce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73d5cce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e55e00af0_0_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e55e00a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-Lucky to be working on the Clickstream team, which means we help analyze user events.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 - With a team passionate about quality software</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Already had some testing infrastructure set up</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Automated testing for data pipelines is HARD</a:t>
            </a:r>
            <a:endParaRPr sz="1000" dirty="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Lots of integration points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Dealing with large amounts of data</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isn’t optimized for working with small datasets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Can be costly to run </a:t>
            </a:r>
            <a:r>
              <a:rPr lang="en" sz="1000" dirty="0" err="1">
                <a:solidFill>
                  <a:schemeClr val="dk1"/>
                </a:solidFill>
                <a:latin typeface="DM Mono" panose="020B0509040201040103" pitchFamily="49" charset="77"/>
              </a:rPr>
              <a:t>pySpark</a:t>
            </a:r>
            <a:r>
              <a:rPr lang="en" sz="1000" dirty="0">
                <a:solidFill>
                  <a:schemeClr val="dk1"/>
                </a:solidFill>
                <a:latin typeface="DM Mono" panose="020B0509040201040103" pitchFamily="49" charset="77"/>
              </a:rPr>
              <a:t> many times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err="1">
                <a:solidFill>
                  <a:schemeClr val="dk1"/>
                </a:solidFill>
                <a:latin typeface="DM Mono" panose="020B0509040201040103" pitchFamily="49" charset="77"/>
              </a:rPr>
              <a:t>Dataframes</a:t>
            </a:r>
            <a:r>
              <a:rPr lang="en" sz="1000" dirty="0">
                <a:solidFill>
                  <a:schemeClr val="dk1"/>
                </a:solidFill>
                <a:latin typeface="DM Mono" panose="020B0509040201040103" pitchFamily="49" charset="77"/>
              </a:rPr>
              <a:t> with many columns</a:t>
            </a:r>
            <a:endParaRPr sz="1000" dirty="0">
              <a:solidFill>
                <a:schemeClr val="dk1"/>
              </a:solidFill>
              <a:latin typeface="DM Mono" panose="020B0509040201040103" pitchFamily="49" charset="77"/>
            </a:endParaRPr>
          </a:p>
          <a:p>
            <a:pPr marL="914400" lvl="1" indent="-292100" algn="l" rtl="0">
              <a:lnSpc>
                <a:spcPct val="115000"/>
              </a:lnSpc>
              <a:spcBef>
                <a:spcPts val="0"/>
              </a:spcBef>
              <a:spcAft>
                <a:spcPts val="0"/>
              </a:spcAft>
              <a:buClr>
                <a:schemeClr val="dk1"/>
              </a:buClr>
              <a:buSzPts val="1000"/>
              <a:buChar char="●"/>
            </a:pPr>
            <a:r>
              <a:rPr lang="en" sz="1000" dirty="0">
                <a:solidFill>
                  <a:schemeClr val="dk1"/>
                </a:solidFill>
                <a:latin typeface="DM Mono" panose="020B0509040201040103" pitchFamily="49" charset="77"/>
              </a:rPr>
              <a:t>Often multiple sources of inputs and outputs</a:t>
            </a:r>
            <a:endParaRPr dirty="0">
              <a:latin typeface="DM Mono" panose="020B0509040201040103" pitchFamily="49" charset="77"/>
            </a:endParaRPr>
          </a:p>
        </p:txBody>
      </p:sp>
    </p:spTree>
    <p:extLst>
      <p:ext uri="{BB962C8B-B14F-4D97-AF65-F5344CB8AC3E}">
        <p14:creationId xmlns:p14="http://schemas.microsoft.com/office/powerpoint/2010/main" val="61218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1365347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53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4c0fb9b03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4c0fb9b0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extLst>
      <p:ext uri="{BB962C8B-B14F-4D97-AF65-F5344CB8AC3E}">
        <p14:creationId xmlns:p14="http://schemas.microsoft.com/office/powerpoint/2010/main" val="2294921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336606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8e9d7396_0_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8e9d739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I don’t just work on one pipeline. I work on a system of pipelines, each of which depends on one another.</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is a diagram one of my teammates made for one half of the system I help maintain.</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Manually checking that each one of these pieces works together would be a nightmare</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My data is important. It’s used to inform machine learning models that have a direct impact on our customers, and the small businesses we try to support.</a:t>
            </a:r>
          </a:p>
          <a:p>
            <a:pPr marL="457200" marR="0" lvl="0" indent="-292100" algn="l" defTabSz="914400" rtl="0" eaLnBrk="1" fontAlgn="auto" latinLnBrk="0" hangingPunct="1">
              <a:lnSpc>
                <a:spcPct val="115000"/>
              </a:lnSpc>
              <a:spcBef>
                <a:spcPts val="0"/>
              </a:spcBef>
              <a:spcAft>
                <a:spcPts val="0"/>
              </a:spcAft>
              <a:buClr>
                <a:schemeClr val="dk1"/>
              </a:buClr>
              <a:buSzPts val="1000"/>
              <a:buFont typeface="Arial"/>
              <a:buChar char="●"/>
              <a:tabLst/>
              <a:defRPr/>
            </a:pPr>
            <a:r>
              <a:rPr lang="en-CA" sz="1000" dirty="0"/>
              <a:t>This means that my team prefers to automate all the testing we can.</a:t>
            </a:r>
          </a:p>
        </p:txBody>
      </p:sp>
    </p:spTree>
    <p:extLst>
      <p:ext uri="{BB962C8B-B14F-4D97-AF65-F5344CB8AC3E}">
        <p14:creationId xmlns:p14="http://schemas.microsoft.com/office/powerpoint/2010/main" val="270094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165100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344939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431048d57_0_1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431048d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dirty="0"/>
          </a:p>
        </p:txBody>
      </p:sp>
    </p:spTree>
    <p:extLst>
      <p:ext uri="{BB962C8B-B14F-4D97-AF65-F5344CB8AC3E}">
        <p14:creationId xmlns:p14="http://schemas.microsoft.com/office/powerpoint/2010/main" val="4104373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50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42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564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4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112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1213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019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4c0fb9b03_0_2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4c0fb9b0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836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24c0fb9b03_0_3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24c0fb9b0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73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4c0fb9b03_0_4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4c0fb9b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51ccded53_0_1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51ccded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Efficient tests are: Fast, Confidence Inspiring, Reproducible and easy to write</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The easiest tests to write are the ones that are set up for you.</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399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10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5aca41d6a_0_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5aca41d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0396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129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364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9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3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747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0772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208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48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027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082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713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91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3967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602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26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46517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83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1929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87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276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558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c0fb9b03_0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c0fb9b0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034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514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14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98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6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e55e00af0_0_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e55e00af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557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041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037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094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5420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003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3156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2949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288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33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72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327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507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7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37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8704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920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749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816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065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25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3edd3360f_0_8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3edd3360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202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5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14195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263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830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691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79177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60995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4006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2490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f3edd3360f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f3edd336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771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458"/>
        <p:cNvGrpSpPr/>
        <p:nvPr/>
      </p:nvGrpSpPr>
      <p:grpSpPr>
        <a:xfrm>
          <a:off x="0" y="0"/>
          <a:ext cx="0" cy="0"/>
          <a:chOff x="0" y="0"/>
          <a:chExt cx="0" cy="0"/>
        </a:xfrm>
      </p:grpSpPr>
      <p:sp>
        <p:nvSpPr>
          <p:cNvPr id="459" name="Google Shape;459;p1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30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286" name="Google Shape;286;p30"/>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Clr>
                <a:schemeClr val="accent5"/>
              </a:buClr>
              <a:buSzPts val="2400"/>
              <a:buFont typeface="DM Mono"/>
              <a:buNone/>
              <a:defRPr sz="1800" b="0" i="0">
                <a:solidFill>
                  <a:schemeClr val="accent5"/>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375"/>
              </a:spcBef>
              <a:spcAft>
                <a:spcPts val="0"/>
              </a:spcAft>
              <a:buClr>
                <a:schemeClr val="accent5"/>
              </a:buClr>
              <a:buSzPts val="2000"/>
              <a:buNone/>
              <a:defRPr>
                <a:solidFill>
                  <a:schemeClr val="accent5"/>
                </a:solidFill>
              </a:defRPr>
            </a:lvl2pPr>
            <a:lvl3pPr lvl="2" rtl="0">
              <a:spcBef>
                <a:spcPts val="375"/>
              </a:spcBef>
              <a:spcAft>
                <a:spcPts val="0"/>
              </a:spcAft>
              <a:buClr>
                <a:schemeClr val="accent5"/>
              </a:buClr>
              <a:buSzPts val="1600"/>
              <a:buNone/>
              <a:defRPr>
                <a:solidFill>
                  <a:schemeClr val="accent5"/>
                </a:solidFill>
              </a:defRPr>
            </a:lvl3pPr>
            <a:lvl4pPr lvl="3" rtl="0">
              <a:spcBef>
                <a:spcPts val="375"/>
              </a:spcBef>
              <a:spcAft>
                <a:spcPts val="0"/>
              </a:spcAft>
              <a:buClr>
                <a:schemeClr val="accent5"/>
              </a:buClr>
              <a:buSzPts val="1600"/>
              <a:buNone/>
              <a:defRPr>
                <a:solidFill>
                  <a:schemeClr val="accent5"/>
                </a:solidFill>
              </a:defRPr>
            </a:lvl4pPr>
            <a:lvl5pPr lvl="4" rtl="0">
              <a:spcBef>
                <a:spcPts val="375"/>
              </a:spcBef>
              <a:spcAft>
                <a:spcPts val="0"/>
              </a:spcAft>
              <a:buClr>
                <a:schemeClr val="accent5"/>
              </a:buClr>
              <a:buSzPts val="1600"/>
              <a:buNone/>
              <a:defRPr>
                <a:solidFill>
                  <a:schemeClr val="accent5"/>
                </a:solidFill>
              </a:defRPr>
            </a:lvl5pPr>
            <a:lvl6pPr lvl="5" rtl="0">
              <a:spcBef>
                <a:spcPts val="375"/>
              </a:spcBef>
              <a:spcAft>
                <a:spcPts val="0"/>
              </a:spcAft>
              <a:buClr>
                <a:schemeClr val="accent5"/>
              </a:buClr>
              <a:buSzPts val="1600"/>
              <a:buNone/>
              <a:defRPr>
                <a:solidFill>
                  <a:schemeClr val="accent5"/>
                </a:solidFill>
              </a:defRPr>
            </a:lvl6pPr>
            <a:lvl7pPr lvl="6" rtl="0">
              <a:spcBef>
                <a:spcPts val="375"/>
              </a:spcBef>
              <a:spcAft>
                <a:spcPts val="0"/>
              </a:spcAft>
              <a:buClr>
                <a:schemeClr val="accent5"/>
              </a:buClr>
              <a:buSzPts val="1600"/>
              <a:buNone/>
              <a:defRPr>
                <a:solidFill>
                  <a:schemeClr val="accent5"/>
                </a:solidFill>
              </a:defRPr>
            </a:lvl7pPr>
            <a:lvl8pPr lvl="7" rtl="0">
              <a:spcBef>
                <a:spcPts val="375"/>
              </a:spcBef>
              <a:spcAft>
                <a:spcPts val="0"/>
              </a:spcAft>
              <a:buClr>
                <a:schemeClr val="accent5"/>
              </a:buClr>
              <a:buSzPts val="1600"/>
              <a:buNone/>
              <a:defRPr>
                <a:solidFill>
                  <a:schemeClr val="accent5"/>
                </a:solidFill>
              </a:defRPr>
            </a:lvl8pPr>
            <a:lvl9pPr lvl="8" rtl="0">
              <a:spcBef>
                <a:spcPts val="375"/>
              </a:spcBef>
              <a:spcAft>
                <a:spcPts val="0"/>
              </a:spcAft>
              <a:buClr>
                <a:schemeClr val="accent5"/>
              </a:buClr>
              <a:buSzPts val="1600"/>
              <a:buNone/>
              <a:defRPr>
                <a:solidFill>
                  <a:schemeClr val="accent5"/>
                </a:solidFill>
              </a:defRPr>
            </a:lvl9pPr>
          </a:lstStyle>
          <a:p>
            <a:endParaRPr dirty="0"/>
          </a:p>
        </p:txBody>
      </p:sp>
      <p:sp>
        <p:nvSpPr>
          <p:cNvPr id="287" name="Google Shape;287;p30"/>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5"/>
              </a:buClr>
              <a:buSzPts val="2400"/>
              <a:buFont typeface="DM Sans"/>
              <a:buChar char="•"/>
              <a:defRPr sz="18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6"/>
              </a:buClr>
              <a:buSzPts val="2000"/>
              <a:buFont typeface="DM Sans"/>
              <a:buChar char="•"/>
              <a:defRPr sz="1500" i="0" u="none" strike="noStrike" cap="none">
                <a:solidFill>
                  <a:schemeClr val="lt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lt1"/>
              </a:buClr>
              <a:buSzPts val="1600"/>
              <a:buFont typeface="DM Sans"/>
              <a:buChar char="•"/>
              <a:defRPr sz="1200" i="0" u="none" strike="noStrike" cap="none">
                <a:solidFill>
                  <a:schemeClr val="lt1"/>
                </a:solidFill>
                <a:latin typeface="DM Sans"/>
                <a:ea typeface="DM Sans"/>
                <a:cs typeface="DM Sans"/>
                <a:sym typeface="DM Sans"/>
              </a:defRPr>
            </a:lvl9pPr>
          </a:lstStyle>
          <a:p>
            <a:endParaRPr dirty="0"/>
          </a:p>
        </p:txBody>
      </p:sp>
      <p:sp>
        <p:nvSpPr>
          <p:cNvPr id="288" name="Google Shape;288;p30"/>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1"/>
                </a:solidFill>
                <a:latin typeface="DM Mono" panose="020B0509040201040103" pitchFamily="49" charset="77"/>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50648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 Basic Content">
  <p:cSld name="10 - Basic Content">
    <p:bg>
      <p:bgPr>
        <a:solidFill>
          <a:schemeClr val="lt1"/>
        </a:solidFill>
        <a:effectLst/>
      </p:bgPr>
    </p:bg>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562080" y="401698"/>
            <a:ext cx="7996557" cy="437625"/>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3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a:endParaRPr/>
          </a:p>
        </p:txBody>
      </p:sp>
      <p:sp>
        <p:nvSpPr>
          <p:cNvPr id="102" name="Google Shape;102;p11"/>
          <p:cNvSpPr txBox="1">
            <a:spLocks noGrp="1"/>
          </p:cNvSpPr>
          <p:nvPr>
            <p:ph type="subTitle" idx="1"/>
          </p:nvPr>
        </p:nvSpPr>
        <p:spPr>
          <a:xfrm>
            <a:off x="573756" y="881027"/>
            <a:ext cx="7996557" cy="437625"/>
          </a:xfrm>
          <a:prstGeom prst="rect">
            <a:avLst/>
          </a:prstGeom>
        </p:spPr>
        <p:txBody>
          <a:bodyPr spcFirstLastPara="1" wrap="square" lIns="0" tIns="0" rIns="0" bIns="0" anchor="t" anchorCtr="0">
            <a:noAutofit/>
          </a:bodyPr>
          <a:lstStyle>
            <a:lvl1pPr lvl="0" rtl="0">
              <a:spcBef>
                <a:spcPts val="825"/>
              </a:spcBef>
              <a:spcAft>
                <a:spcPts val="0"/>
              </a:spcAft>
              <a:buSzPts val="2400"/>
              <a:buFont typeface="DM Mono Medium"/>
              <a:buNone/>
              <a:defRPr sz="1800">
                <a:solidFill>
                  <a:schemeClr val="accent1"/>
                </a:solidFill>
                <a:latin typeface="DM Mono Medium"/>
                <a:ea typeface="DM Mono Medium"/>
                <a:cs typeface="DM Mono Medium"/>
                <a:sym typeface="DM Mono Medium"/>
              </a:defRPr>
            </a:lvl1pPr>
            <a:lvl2pPr lvl="1" rtl="0">
              <a:spcBef>
                <a:spcPts val="375"/>
              </a:spcBef>
              <a:spcAft>
                <a:spcPts val="0"/>
              </a:spcAft>
              <a:buSzPts val="2000"/>
              <a:buNone/>
              <a:defRPr/>
            </a:lvl2pPr>
            <a:lvl3pPr lvl="2" rtl="0">
              <a:spcBef>
                <a:spcPts val="375"/>
              </a:spcBef>
              <a:spcAft>
                <a:spcPts val="0"/>
              </a:spcAft>
              <a:buSzPts val="1600"/>
              <a:buNone/>
              <a:defRPr/>
            </a:lvl3pPr>
            <a:lvl4pPr lvl="3" rtl="0">
              <a:spcBef>
                <a:spcPts val="375"/>
              </a:spcBef>
              <a:spcAft>
                <a:spcPts val="0"/>
              </a:spcAft>
              <a:buSzPts val="1600"/>
              <a:buNone/>
              <a:defRPr/>
            </a:lvl4pPr>
            <a:lvl5pPr lvl="4" rtl="0">
              <a:spcBef>
                <a:spcPts val="375"/>
              </a:spcBef>
              <a:spcAft>
                <a:spcPts val="0"/>
              </a:spcAft>
              <a:buSzPts val="1600"/>
              <a:buNone/>
              <a:defRPr/>
            </a:lvl5pPr>
            <a:lvl6pPr lvl="5" rtl="0">
              <a:spcBef>
                <a:spcPts val="375"/>
              </a:spcBef>
              <a:spcAft>
                <a:spcPts val="0"/>
              </a:spcAft>
              <a:buSzPts val="1600"/>
              <a:buNone/>
              <a:defRPr/>
            </a:lvl6pPr>
            <a:lvl7pPr lvl="6" rtl="0">
              <a:spcBef>
                <a:spcPts val="375"/>
              </a:spcBef>
              <a:spcAft>
                <a:spcPts val="0"/>
              </a:spcAft>
              <a:buSzPts val="1600"/>
              <a:buNone/>
              <a:defRPr/>
            </a:lvl7pPr>
            <a:lvl8pPr lvl="7" rtl="0">
              <a:spcBef>
                <a:spcPts val="375"/>
              </a:spcBef>
              <a:spcAft>
                <a:spcPts val="0"/>
              </a:spcAft>
              <a:buSzPts val="1600"/>
              <a:buNone/>
              <a:defRPr/>
            </a:lvl8pPr>
            <a:lvl9pPr lvl="8" rtl="0">
              <a:spcBef>
                <a:spcPts val="375"/>
              </a:spcBef>
              <a:spcAft>
                <a:spcPts val="0"/>
              </a:spcAft>
              <a:buSzPts val="1600"/>
              <a:buNone/>
              <a:defRPr/>
            </a:lvl9pPr>
          </a:lstStyle>
          <a:p>
            <a:endParaRPr/>
          </a:p>
        </p:txBody>
      </p:sp>
      <p:sp>
        <p:nvSpPr>
          <p:cNvPr id="103" name="Google Shape;103;p11"/>
          <p:cNvSpPr txBox="1">
            <a:spLocks noGrp="1"/>
          </p:cNvSpPr>
          <p:nvPr>
            <p:ph type="body" idx="2"/>
          </p:nvPr>
        </p:nvSpPr>
        <p:spPr>
          <a:xfrm>
            <a:off x="571506" y="1491625"/>
            <a:ext cx="7996557" cy="3112425"/>
          </a:xfrm>
          <a:prstGeom prst="rect">
            <a:avLst/>
          </a:prstGeom>
          <a:noFill/>
          <a:ln>
            <a:noFill/>
          </a:ln>
        </p:spPr>
        <p:txBody>
          <a:bodyPr spcFirstLastPara="1" wrap="square" lIns="0" tIns="0" rIns="0" bIns="0" anchor="t" anchorCtr="0">
            <a:noAutofit/>
          </a:bodyPr>
          <a:lstStyle>
            <a:lvl1pPr marL="342900" marR="0" lvl="0" indent="-285750" algn="l" rtl="0">
              <a:lnSpc>
                <a:spcPct val="115000"/>
              </a:lnSpc>
              <a:spcBef>
                <a:spcPts val="825"/>
              </a:spcBef>
              <a:spcAft>
                <a:spcPts val="0"/>
              </a:spcAft>
              <a:buClr>
                <a:schemeClr val="accent1"/>
              </a:buClr>
              <a:buSzPts val="2400"/>
              <a:buFont typeface="DM Sans"/>
              <a:buChar char="•"/>
              <a:defRPr sz="1800" b="0" i="0" u="none" strike="noStrike" cap="none">
                <a:solidFill>
                  <a:schemeClr val="dk1"/>
                </a:solidFill>
                <a:latin typeface="DM Mono" panose="020B0509040201040103" pitchFamily="49" charset="77"/>
                <a:ea typeface="DM Mono" panose="020B0509040201040103" pitchFamily="49" charset="77"/>
                <a:cs typeface="DM Mono" panose="020B0509040201040103" pitchFamily="49" charset="77"/>
                <a:sym typeface="DM Sans"/>
              </a:defRPr>
            </a:lvl1pPr>
            <a:lvl2pPr marL="685800" marR="0" lvl="1" indent="-266700" algn="l" rtl="0">
              <a:lnSpc>
                <a:spcPct val="115000"/>
              </a:lnSpc>
              <a:spcBef>
                <a:spcPts val="375"/>
              </a:spcBef>
              <a:spcAft>
                <a:spcPts val="0"/>
              </a:spcAft>
              <a:buClr>
                <a:schemeClr val="accent4"/>
              </a:buClr>
              <a:buSzPts val="2000"/>
              <a:buFont typeface="DM Sans"/>
              <a:buChar char="•"/>
              <a:defRPr sz="1500" i="0" u="none" strike="noStrike" cap="none">
                <a:solidFill>
                  <a:schemeClr val="dk1"/>
                </a:solidFill>
                <a:latin typeface="DM Sans"/>
                <a:ea typeface="DM Sans"/>
                <a:cs typeface="DM Sans"/>
                <a:sym typeface="DM Sans"/>
              </a:defRPr>
            </a:lvl2pPr>
            <a:lvl3pPr marL="1028700" marR="0" lvl="2"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3pPr>
            <a:lvl4pPr marL="1371600" marR="0" lvl="3"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4pPr>
            <a:lvl5pPr marL="1714500" marR="0" lvl="4"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5pPr>
            <a:lvl6pPr marL="2057400" marR="0" lvl="5"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6pPr>
            <a:lvl7pPr marL="2400300" marR="0" lvl="6"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7pPr>
            <a:lvl8pPr marL="2743200" marR="0" lvl="7"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8pPr>
            <a:lvl9pPr marL="3086100" marR="0" lvl="8" indent="-247650" algn="l" rtl="0">
              <a:lnSpc>
                <a:spcPct val="115000"/>
              </a:lnSpc>
              <a:spcBef>
                <a:spcPts val="375"/>
              </a:spcBef>
              <a:spcAft>
                <a:spcPts val="0"/>
              </a:spcAft>
              <a:buClr>
                <a:schemeClr val="dk1"/>
              </a:buClr>
              <a:buSzPts val="1600"/>
              <a:buFont typeface="DM Sans"/>
              <a:buChar char="•"/>
              <a:defRPr sz="1200" i="0" u="none" strike="noStrike" cap="none">
                <a:solidFill>
                  <a:schemeClr val="dk1"/>
                </a:solidFill>
                <a:latin typeface="DM Sans"/>
                <a:ea typeface="DM Sans"/>
                <a:cs typeface="DM Sans"/>
                <a:sym typeface="DM Sans"/>
              </a:defRPr>
            </a:lvl9pPr>
          </a:lstStyle>
          <a:p>
            <a:endParaRPr dirty="0"/>
          </a:p>
        </p:txBody>
      </p:sp>
      <p:sp>
        <p:nvSpPr>
          <p:cNvPr id="104" name="Google Shape;104;p11"/>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545472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3 - Breaker F">
  <p:cSld name="43 - Breaker F">
    <p:bg>
      <p:bgRef idx="1001">
        <a:schemeClr val="bg1"/>
      </p:bgRef>
    </p:bg>
    <p:spTree>
      <p:nvGrpSpPr>
        <p:cNvPr id="1" name="Shape 404"/>
        <p:cNvGrpSpPr/>
        <p:nvPr/>
      </p:nvGrpSpPr>
      <p:grpSpPr>
        <a:xfrm>
          <a:off x="0" y="0"/>
          <a:ext cx="0" cy="0"/>
          <a:chOff x="0" y="0"/>
          <a:chExt cx="0" cy="0"/>
        </a:xfrm>
      </p:grpSpPr>
      <p:sp>
        <p:nvSpPr>
          <p:cNvPr id="406" name="Google Shape;406;p44"/>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solidFill>
                  <a:schemeClr val="lt2"/>
                </a:solidFill>
                <a:latin typeface="DM Mono" panose="020B0509040201040103" pitchFamily="49" charset="77"/>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fld id="{00000000-1234-1234-1234-123412341234}" type="slidenum">
              <a:rPr lang="en" smtClean="0"/>
              <a:pPr/>
              <a:t>‹#›</a:t>
            </a:fld>
            <a:endParaRPr lang="en" dirty="0"/>
          </a:p>
        </p:txBody>
      </p:sp>
      <p:sp>
        <p:nvSpPr>
          <p:cNvPr id="408" name="Google Shape;408;p44"/>
          <p:cNvSpPr txBox="1">
            <a:spLocks noGrp="1"/>
          </p:cNvSpPr>
          <p:nvPr>
            <p:ph type="title"/>
          </p:nvPr>
        </p:nvSpPr>
        <p:spPr>
          <a:xfrm>
            <a:off x="571499" y="401719"/>
            <a:ext cx="4628780" cy="4284675"/>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1"/>
              </a:buClr>
              <a:buSzPts val="4800"/>
              <a:buFont typeface="DM Mono"/>
              <a:buNone/>
              <a:defRPr sz="3600" b="0" i="0" u="none" strike="noStrike" cap="none">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dirty="0"/>
          </a:p>
        </p:txBody>
      </p:sp>
    </p:spTree>
    <p:extLst>
      <p:ext uri="{BB962C8B-B14F-4D97-AF65-F5344CB8AC3E}">
        <p14:creationId xmlns:p14="http://schemas.microsoft.com/office/powerpoint/2010/main" val="215863263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7 - Closing">
  <p:cSld name="57 - Closing">
    <p:bg>
      <p:bgPr>
        <a:solidFill>
          <a:schemeClr val="dk1"/>
        </a:solidFill>
        <a:effectLst/>
      </p:bgPr>
    </p:bg>
    <p:spTree>
      <p:nvGrpSpPr>
        <p:cNvPr id="1" name="Shape 462"/>
        <p:cNvGrpSpPr/>
        <p:nvPr/>
      </p:nvGrpSpPr>
      <p:grpSpPr>
        <a:xfrm>
          <a:off x="0" y="0"/>
          <a:ext cx="0" cy="0"/>
          <a:chOff x="0" y="0"/>
          <a:chExt cx="0" cy="0"/>
        </a:xfrm>
      </p:grpSpPr>
      <p:sp>
        <p:nvSpPr>
          <p:cNvPr id="464" name="Google Shape;464;p58"/>
          <p:cNvSpPr txBox="1">
            <a:spLocks noGrp="1"/>
          </p:cNvSpPr>
          <p:nvPr>
            <p:ph type="sldNum" idx="12"/>
          </p:nvPr>
        </p:nvSpPr>
        <p:spPr>
          <a:xfrm>
            <a:off x="8325420" y="4854975"/>
            <a:ext cx="243288" cy="139950"/>
          </a:xfrm>
          <a:prstGeom prst="rect">
            <a:avLst/>
          </a:prstGeom>
        </p:spPr>
        <p:txBody>
          <a:bodyPr spcFirstLastPara="1" wrap="square" lIns="0" tIns="0" rIns="0" bIns="0" anchor="t" anchorCtr="0">
            <a:noAutofit/>
          </a:bodyPr>
          <a:lstStyle>
            <a:lvl1pPr lvl="0" rtl="0">
              <a:buNone/>
              <a:defRPr b="0" i="0">
                <a:latin typeface="DM Mono" panose="020B0509040201040103" pitchFamily="49" charset="77"/>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467" name="Google Shape;467;p58"/>
          <p:cNvSpPr txBox="1">
            <a:spLocks noGrp="1"/>
          </p:cNvSpPr>
          <p:nvPr>
            <p:ph type="subTitle" idx="1"/>
          </p:nvPr>
        </p:nvSpPr>
        <p:spPr>
          <a:xfrm>
            <a:off x="1256146" y="4338827"/>
            <a:ext cx="5282351" cy="139950"/>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600"/>
              <a:buFont typeface="DM Mono Medium"/>
              <a:buNone/>
              <a:defRPr sz="1200">
                <a:solidFill>
                  <a:schemeClr val="lt1"/>
                </a:solidFill>
                <a:latin typeface="DM Mono Medium"/>
                <a:ea typeface="DM Mono Medium"/>
                <a:cs typeface="DM Mono Medium"/>
                <a:sym typeface="DM Mono Medium"/>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468" name="Google Shape;468;p58"/>
          <p:cNvSpPr txBox="1">
            <a:spLocks noGrp="1"/>
          </p:cNvSpPr>
          <p:nvPr>
            <p:ph type="subTitle" idx="2"/>
          </p:nvPr>
        </p:nvSpPr>
        <p:spPr>
          <a:xfrm>
            <a:off x="1256146" y="4571936"/>
            <a:ext cx="5282351" cy="180225"/>
          </a:xfrm>
          <a:prstGeom prst="rect">
            <a:avLst/>
          </a:prstGeom>
          <a:noFill/>
          <a:ln>
            <a:noFill/>
          </a:ln>
        </p:spPr>
        <p:txBody>
          <a:bodyPr spcFirstLastPara="1" wrap="square" lIns="0" tIns="0" rIns="0" bIns="0" anchor="t" anchorCtr="0">
            <a:noAutofit/>
          </a:bodyPr>
          <a:lstStyle>
            <a:lvl1pPr lvl="0" rtl="0">
              <a:lnSpc>
                <a:spcPct val="90000"/>
              </a:lnSpc>
              <a:spcBef>
                <a:spcPts val="825"/>
              </a:spcBef>
              <a:spcAft>
                <a:spcPts val="0"/>
              </a:spcAft>
              <a:buClr>
                <a:schemeClr val="lt1"/>
              </a:buClr>
              <a:buSzPts val="1200"/>
              <a:buFont typeface="DM Mono"/>
              <a:buNone/>
              <a:defRPr sz="9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Mono"/>
              </a:defRPr>
            </a:lvl1pPr>
            <a:lvl2pPr lvl="1" algn="ctr" rtl="0">
              <a:lnSpc>
                <a:spcPct val="90000"/>
              </a:lnSpc>
              <a:spcBef>
                <a:spcPts val="375"/>
              </a:spcBef>
              <a:spcAft>
                <a:spcPts val="0"/>
              </a:spcAft>
              <a:buClr>
                <a:schemeClr val="lt1"/>
              </a:buClr>
              <a:buSzPts val="2000"/>
              <a:buNone/>
              <a:defRPr sz="1500">
                <a:solidFill>
                  <a:schemeClr val="lt1"/>
                </a:solidFill>
              </a:defRPr>
            </a:lvl2pPr>
            <a:lvl3pPr lvl="2" algn="ctr" rtl="0">
              <a:lnSpc>
                <a:spcPct val="90000"/>
              </a:lnSpc>
              <a:spcBef>
                <a:spcPts val="375"/>
              </a:spcBef>
              <a:spcAft>
                <a:spcPts val="0"/>
              </a:spcAft>
              <a:buClr>
                <a:schemeClr val="lt1"/>
              </a:buClr>
              <a:buSzPts val="1900"/>
              <a:buNone/>
              <a:defRPr sz="1425">
                <a:solidFill>
                  <a:schemeClr val="lt1"/>
                </a:solidFill>
              </a:defRPr>
            </a:lvl3pPr>
            <a:lvl4pPr lvl="3" algn="ctr" rtl="0">
              <a:lnSpc>
                <a:spcPct val="90000"/>
              </a:lnSpc>
              <a:spcBef>
                <a:spcPts val="375"/>
              </a:spcBef>
              <a:spcAft>
                <a:spcPts val="0"/>
              </a:spcAft>
              <a:buClr>
                <a:schemeClr val="lt1"/>
              </a:buClr>
              <a:buSzPts val="1600"/>
              <a:buNone/>
              <a:defRPr sz="1200">
                <a:solidFill>
                  <a:schemeClr val="lt1"/>
                </a:solidFill>
              </a:defRPr>
            </a:lvl4pPr>
            <a:lvl5pPr lvl="4" algn="ctr" rtl="0">
              <a:lnSpc>
                <a:spcPct val="90000"/>
              </a:lnSpc>
              <a:spcBef>
                <a:spcPts val="375"/>
              </a:spcBef>
              <a:spcAft>
                <a:spcPts val="0"/>
              </a:spcAft>
              <a:buClr>
                <a:schemeClr val="lt1"/>
              </a:buClr>
              <a:buSzPts val="1600"/>
              <a:buNone/>
              <a:defRPr sz="1200">
                <a:solidFill>
                  <a:schemeClr val="lt1"/>
                </a:solidFill>
              </a:defRPr>
            </a:lvl5pPr>
            <a:lvl6pPr lvl="5" algn="ctr" rtl="0">
              <a:lnSpc>
                <a:spcPct val="90000"/>
              </a:lnSpc>
              <a:spcBef>
                <a:spcPts val="375"/>
              </a:spcBef>
              <a:spcAft>
                <a:spcPts val="0"/>
              </a:spcAft>
              <a:buClr>
                <a:schemeClr val="lt1"/>
              </a:buClr>
              <a:buSzPts val="1600"/>
              <a:buNone/>
              <a:defRPr sz="1200">
                <a:solidFill>
                  <a:schemeClr val="lt1"/>
                </a:solidFill>
              </a:defRPr>
            </a:lvl6pPr>
            <a:lvl7pPr lvl="6" algn="ctr" rtl="0">
              <a:lnSpc>
                <a:spcPct val="90000"/>
              </a:lnSpc>
              <a:spcBef>
                <a:spcPts val="375"/>
              </a:spcBef>
              <a:spcAft>
                <a:spcPts val="0"/>
              </a:spcAft>
              <a:buClr>
                <a:schemeClr val="lt1"/>
              </a:buClr>
              <a:buSzPts val="1600"/>
              <a:buNone/>
              <a:defRPr sz="1200">
                <a:solidFill>
                  <a:schemeClr val="lt1"/>
                </a:solidFill>
              </a:defRPr>
            </a:lvl7pPr>
            <a:lvl8pPr lvl="7" algn="ctr" rtl="0">
              <a:lnSpc>
                <a:spcPct val="90000"/>
              </a:lnSpc>
              <a:spcBef>
                <a:spcPts val="375"/>
              </a:spcBef>
              <a:spcAft>
                <a:spcPts val="0"/>
              </a:spcAft>
              <a:buClr>
                <a:schemeClr val="lt1"/>
              </a:buClr>
              <a:buSzPts val="1600"/>
              <a:buNone/>
              <a:defRPr sz="1200">
                <a:solidFill>
                  <a:schemeClr val="lt1"/>
                </a:solidFill>
              </a:defRPr>
            </a:lvl8pPr>
            <a:lvl9pPr lvl="8" algn="ctr" rtl="0">
              <a:lnSpc>
                <a:spcPct val="90000"/>
              </a:lnSpc>
              <a:spcBef>
                <a:spcPts val="375"/>
              </a:spcBef>
              <a:spcAft>
                <a:spcPts val="0"/>
              </a:spcAft>
              <a:buClr>
                <a:schemeClr val="lt1"/>
              </a:buClr>
              <a:buSzPts val="1600"/>
              <a:buNone/>
              <a:defRPr sz="1200">
                <a:solidFill>
                  <a:schemeClr val="lt1"/>
                </a:solidFill>
              </a:defRPr>
            </a:lvl9pPr>
          </a:lstStyle>
          <a:p>
            <a:endParaRPr dirty="0"/>
          </a:p>
        </p:txBody>
      </p:sp>
      <p:sp>
        <p:nvSpPr>
          <p:cNvPr id="469" name="Google Shape;469;p58"/>
          <p:cNvSpPr>
            <a:spLocks noGrp="1"/>
          </p:cNvSpPr>
          <p:nvPr>
            <p:ph type="pic" idx="3"/>
          </p:nvPr>
        </p:nvSpPr>
        <p:spPr>
          <a:xfrm>
            <a:off x="571499" y="4238138"/>
            <a:ext cx="555670" cy="555525"/>
          </a:xfrm>
          <a:prstGeom prst="ellipse">
            <a:avLst/>
          </a:prstGeom>
          <a:noFill/>
          <a:ln>
            <a:noFill/>
          </a:ln>
        </p:spPr>
      </p:sp>
      <p:sp>
        <p:nvSpPr>
          <p:cNvPr id="470" name="Google Shape;470;p58"/>
          <p:cNvSpPr txBox="1">
            <a:spLocks noGrp="1"/>
          </p:cNvSpPr>
          <p:nvPr>
            <p:ph type="title"/>
          </p:nvPr>
        </p:nvSpPr>
        <p:spPr>
          <a:xfrm>
            <a:off x="571499" y="2408419"/>
            <a:ext cx="7997233" cy="1272375"/>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800"/>
              <a:buNone/>
              <a:defRPr sz="9600" b="0" i="0">
                <a:solidFill>
                  <a:schemeClr val="lt1"/>
                </a:solidFill>
                <a:latin typeface="DM Mono" panose="020B0509040201040103" pitchFamily="49" charset="77"/>
                <a:ea typeface="DM Mono" panose="020B0509040201040103" pitchFamily="49" charset="77"/>
                <a:cs typeface="DM Mono" panose="020B0509040201040103" pitchFamily="49" charset="77"/>
                <a:sym typeface="DM Sans"/>
              </a:defRPr>
            </a:lvl1pPr>
            <a:lvl2pPr lvl="1">
              <a:spcBef>
                <a:spcPts val="0"/>
              </a:spcBef>
              <a:spcAft>
                <a:spcPts val="0"/>
              </a:spcAft>
              <a:buSzPts val="1500"/>
              <a:buNone/>
              <a:defRPr>
                <a:latin typeface="DM Sans"/>
                <a:ea typeface="DM Sans"/>
                <a:cs typeface="DM Sans"/>
                <a:sym typeface="DM Sans"/>
              </a:defRPr>
            </a:lvl2pPr>
            <a:lvl3pPr lvl="2">
              <a:spcBef>
                <a:spcPts val="0"/>
              </a:spcBef>
              <a:spcAft>
                <a:spcPts val="0"/>
              </a:spcAft>
              <a:buSzPts val="1500"/>
              <a:buNone/>
              <a:defRPr>
                <a:latin typeface="DM Sans"/>
                <a:ea typeface="DM Sans"/>
                <a:cs typeface="DM Sans"/>
                <a:sym typeface="DM Sans"/>
              </a:defRPr>
            </a:lvl3pPr>
            <a:lvl4pPr lvl="3">
              <a:spcBef>
                <a:spcPts val="0"/>
              </a:spcBef>
              <a:spcAft>
                <a:spcPts val="0"/>
              </a:spcAft>
              <a:buSzPts val="1500"/>
              <a:buNone/>
              <a:defRPr>
                <a:latin typeface="DM Sans"/>
                <a:ea typeface="DM Sans"/>
                <a:cs typeface="DM Sans"/>
                <a:sym typeface="DM Sans"/>
              </a:defRPr>
            </a:lvl4pPr>
            <a:lvl5pPr lvl="4">
              <a:spcBef>
                <a:spcPts val="0"/>
              </a:spcBef>
              <a:spcAft>
                <a:spcPts val="0"/>
              </a:spcAft>
              <a:buSzPts val="1500"/>
              <a:buNone/>
              <a:defRPr>
                <a:latin typeface="DM Sans"/>
                <a:ea typeface="DM Sans"/>
                <a:cs typeface="DM Sans"/>
                <a:sym typeface="DM Sans"/>
              </a:defRPr>
            </a:lvl5pPr>
            <a:lvl6pPr lvl="5">
              <a:spcBef>
                <a:spcPts val="0"/>
              </a:spcBef>
              <a:spcAft>
                <a:spcPts val="0"/>
              </a:spcAft>
              <a:buSzPts val="1500"/>
              <a:buNone/>
              <a:defRPr>
                <a:latin typeface="DM Sans"/>
                <a:ea typeface="DM Sans"/>
                <a:cs typeface="DM Sans"/>
                <a:sym typeface="DM Sans"/>
              </a:defRPr>
            </a:lvl6pPr>
            <a:lvl7pPr lvl="6">
              <a:spcBef>
                <a:spcPts val="0"/>
              </a:spcBef>
              <a:spcAft>
                <a:spcPts val="0"/>
              </a:spcAft>
              <a:buSzPts val="1500"/>
              <a:buNone/>
              <a:defRPr>
                <a:latin typeface="DM Sans"/>
                <a:ea typeface="DM Sans"/>
                <a:cs typeface="DM Sans"/>
                <a:sym typeface="DM Sans"/>
              </a:defRPr>
            </a:lvl7pPr>
            <a:lvl8pPr lvl="7">
              <a:spcBef>
                <a:spcPts val="0"/>
              </a:spcBef>
              <a:spcAft>
                <a:spcPts val="0"/>
              </a:spcAft>
              <a:buSzPts val="1500"/>
              <a:buNone/>
              <a:defRPr>
                <a:latin typeface="DM Sans"/>
                <a:ea typeface="DM Sans"/>
                <a:cs typeface="DM Sans"/>
                <a:sym typeface="DM Sans"/>
              </a:defRPr>
            </a:lvl8pPr>
            <a:lvl9pPr lvl="8">
              <a:spcBef>
                <a:spcPts val="0"/>
              </a:spcBef>
              <a:spcAft>
                <a:spcPts val="0"/>
              </a:spcAft>
              <a:buSzPts val="1500"/>
              <a:buNone/>
              <a:defRPr>
                <a:latin typeface="DM Sans"/>
                <a:ea typeface="DM Sans"/>
                <a:cs typeface="DM Sans"/>
                <a:sym typeface="DM Sans"/>
              </a:defRPr>
            </a:lvl9pPr>
          </a:lstStyle>
          <a:p>
            <a:endParaRPr dirty="0"/>
          </a:p>
        </p:txBody>
      </p:sp>
    </p:spTree>
    <p:extLst>
      <p:ext uri="{BB962C8B-B14F-4D97-AF65-F5344CB8AC3E}">
        <p14:creationId xmlns:p14="http://schemas.microsoft.com/office/powerpoint/2010/main" val="427756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accent3">
              <a:alpha val="73460"/>
            </a:scheme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4"/>
        <p:cNvGrpSpPr/>
        <p:nvPr/>
      </p:nvGrpSpPr>
      <p:grpSpPr>
        <a:xfrm>
          <a:off x="0" y="0"/>
          <a:ext cx="0" cy="0"/>
          <a:chOff x="0" y="0"/>
          <a:chExt cx="0" cy="0"/>
        </a:xfrm>
      </p:grpSpPr>
      <p:sp>
        <p:nvSpPr>
          <p:cNvPr id="335" name="Google Shape;335;p9"/>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37" name="Google Shape;337;p9"/>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42" name="Google Shape;342;p9"/>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43" name="Google Shape;343;p9"/>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9"/>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Clr>
                <a:schemeClr val="accent1"/>
              </a:buClr>
              <a:buSzPts val="1400"/>
              <a:buNone/>
              <a:defRPr sz="1400">
                <a:solidFill>
                  <a:schemeClr val="accent1"/>
                </a:solidFill>
              </a:defRPr>
            </a:lvl1pPr>
          </a:lstStyle>
          <a:p>
            <a:endParaRPr/>
          </a:p>
        </p:txBody>
      </p:sp>
      <p:sp>
        <p:nvSpPr>
          <p:cNvPr id="375" name="Google Shape;375;p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chemeClr val="accent3">
              <a:alpha val="73460"/>
            </a:scheme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chemeClr val="accent3">
              <a:alpha val="73460"/>
            </a:scheme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 id="2147483662" r:id="rId12"/>
    <p:sldLayoutId id="2147483663" r:id="rId13"/>
    <p:sldLayoutId id="214748366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7.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8.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9.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hyperlink" Target="http://unsplash.com/"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s://www.fontsquirrel.com/fonts/oswald" TargetMode="External"/><Relationship Id="rId2" Type="http://schemas.openxmlformats.org/officeDocument/2006/relationships/notesSlide" Target="../notesSlides/notesSlide182.xml"/><Relationship Id="rId1" Type="http://schemas.openxmlformats.org/officeDocument/2006/relationships/slideLayout" Target="../slideLayouts/slideLayout3.xml"/><Relationship Id="rId4" Type="http://schemas.openxmlformats.org/officeDocument/2006/relationships/hyperlink" Target="https://www.fontsquirrel.com/fonts/source-sans-pro" TargetMode="Externa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0.xml"/><Relationship Id="rId1" Type="http://schemas.openxmlformats.org/officeDocument/2006/relationships/slideLayout" Target="../slideLayouts/slideLayout6.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196.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Google Shape;480;p59">
            <a:extLst>
              <a:ext uri="{FF2B5EF4-FFF2-40B4-BE49-F238E27FC236}">
                <a16:creationId xmlns:a16="http://schemas.microsoft.com/office/drawing/2014/main" id="{F25F1872-4973-9BC0-F635-012BAE81F6C1}"/>
              </a:ext>
            </a:extLst>
          </p:cNvPr>
          <p:cNvSpPr txBox="1">
            <a:spLocks/>
          </p:cNvSpPr>
          <p:nvPr/>
        </p:nvSpPr>
        <p:spPr>
          <a:xfrm>
            <a:off x="245520" y="2579720"/>
            <a:ext cx="5282351" cy="22063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CA" sz="2700" dirty="0"/>
              <a:t>Learn To Effectively</a:t>
            </a:r>
            <a:r>
              <a:rPr lang="en-CA" sz="4200" dirty="0"/>
              <a:t> </a:t>
            </a:r>
            <a:br>
              <a:rPr lang="en-CA" sz="4200" dirty="0"/>
            </a:br>
            <a:r>
              <a:rPr lang="en-CA" sz="4200" dirty="0"/>
              <a:t>Test ETL </a:t>
            </a:r>
            <a:br>
              <a:rPr lang="en-CA" sz="4200" dirty="0"/>
            </a:br>
            <a:r>
              <a:rPr lang="en-CA" sz="4200" dirty="0"/>
              <a:t>Pipelines</a:t>
            </a:r>
          </a:p>
          <a:p>
            <a:pPr algn="l"/>
            <a:endParaRPr lang="en-CA" sz="2400" dirty="0"/>
          </a:p>
        </p:txBody>
      </p:sp>
      <p:sp>
        <p:nvSpPr>
          <p:cNvPr id="4" name="Google Shape;476;p59">
            <a:extLst>
              <a:ext uri="{FF2B5EF4-FFF2-40B4-BE49-F238E27FC236}">
                <a16:creationId xmlns:a16="http://schemas.microsoft.com/office/drawing/2014/main" id="{16F62362-CD30-5330-3584-0DFDA473E6F2}"/>
              </a:ext>
            </a:extLst>
          </p:cNvPr>
          <p:cNvSpPr txBox="1">
            <a:spLocks/>
          </p:cNvSpPr>
          <p:nvPr/>
        </p:nvSpPr>
        <p:spPr>
          <a:xfrm>
            <a:off x="8325420" y="4854975"/>
            <a:ext cx="243288"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a:t>
            </a:fld>
            <a:endParaRPr lang="en" dirty="0"/>
          </a:p>
        </p:txBody>
      </p:sp>
      <p:sp>
        <p:nvSpPr>
          <p:cNvPr id="5" name="Google Shape;477;p59">
            <a:extLst>
              <a:ext uri="{FF2B5EF4-FFF2-40B4-BE49-F238E27FC236}">
                <a16:creationId xmlns:a16="http://schemas.microsoft.com/office/drawing/2014/main" id="{21DA2851-5067-4E64-7E15-F5131A221775}"/>
              </a:ext>
            </a:extLst>
          </p:cNvPr>
          <p:cNvSpPr txBox="1">
            <a:spLocks/>
          </p:cNvSpPr>
          <p:nvPr/>
        </p:nvSpPr>
        <p:spPr>
          <a:xfrm>
            <a:off x="5928220" y="4478341"/>
            <a:ext cx="5280975" cy="1399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Jacqueline Bilston</a:t>
            </a:r>
          </a:p>
        </p:txBody>
      </p:sp>
      <p:sp>
        <p:nvSpPr>
          <p:cNvPr id="6" name="Google Shape;478;p59">
            <a:extLst>
              <a:ext uri="{FF2B5EF4-FFF2-40B4-BE49-F238E27FC236}">
                <a16:creationId xmlns:a16="http://schemas.microsoft.com/office/drawing/2014/main" id="{CC7BC42F-869F-A561-C2E5-5C184C59A216}"/>
              </a:ext>
            </a:extLst>
          </p:cNvPr>
          <p:cNvSpPr txBox="1">
            <a:spLocks/>
          </p:cNvSpPr>
          <p:nvPr/>
        </p:nvSpPr>
        <p:spPr>
          <a:xfrm>
            <a:off x="5928219" y="4695958"/>
            <a:ext cx="5280975" cy="1802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bg1"/>
                </a:solidFill>
                <a:latin typeface="Oswald" pitchFamily="2" charset="77"/>
              </a:rPr>
              <a:t>Software Developer, Yelp</a:t>
            </a:r>
          </a:p>
        </p:txBody>
      </p:sp>
      <p:pic>
        <p:nvPicPr>
          <p:cNvPr id="7" name="Google Shape;479;p59">
            <a:extLst>
              <a:ext uri="{FF2B5EF4-FFF2-40B4-BE49-F238E27FC236}">
                <a16:creationId xmlns:a16="http://schemas.microsoft.com/office/drawing/2014/main" id="{A4BB5ED7-6B48-7508-F69B-D34A380D8B22}"/>
              </a:ext>
            </a:extLst>
          </p:cNvPr>
          <p:cNvPicPr preferRelativeResize="0">
            <a:picLocks/>
          </p:cNvPicPr>
          <p:nvPr/>
        </p:nvPicPr>
        <p:blipFill rotWithShape="1">
          <a:blip r:embed="rId3">
            <a:alphaModFix/>
          </a:blip>
          <a:srcRect t="10591" b="10599"/>
          <a:stretch/>
        </p:blipFill>
        <p:spPr>
          <a:xfrm>
            <a:off x="5250109" y="4418196"/>
            <a:ext cx="555525" cy="555525"/>
          </a:xfrm>
          <a:prstGeom prst="ellipse">
            <a:avLst/>
          </a:prstGeom>
        </p:spPr>
      </p:pic>
      <p:sp>
        <p:nvSpPr>
          <p:cNvPr id="11" name="TextBox 10">
            <a:extLst>
              <a:ext uri="{FF2B5EF4-FFF2-40B4-BE49-F238E27FC236}">
                <a16:creationId xmlns:a16="http://schemas.microsoft.com/office/drawing/2014/main" id="{D3FC7372-0B28-AF36-6133-1661A2431D15}"/>
              </a:ext>
            </a:extLst>
          </p:cNvPr>
          <p:cNvSpPr txBox="1"/>
          <p:nvPr/>
        </p:nvSpPr>
        <p:spPr>
          <a:xfrm>
            <a:off x="181722" y="4478341"/>
            <a:ext cx="2618024" cy="461665"/>
          </a:xfrm>
          <a:prstGeom prst="rect">
            <a:avLst/>
          </a:prstGeom>
          <a:noFill/>
        </p:spPr>
        <p:txBody>
          <a:bodyPr wrap="none" rtlCol="0">
            <a:spAutoFit/>
          </a:bodyPr>
          <a:lstStyle/>
          <a:p>
            <a:r>
              <a:rPr lang="en-CA" sz="2400" dirty="0">
                <a:solidFill>
                  <a:schemeClr val="bg1"/>
                </a:solidFill>
                <a:latin typeface="Oswald" pitchFamily="2" charset="77"/>
              </a:rPr>
              <a:t>A story told with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 sz="3000" dirty="0">
                <a:solidFill>
                  <a:schemeClr val="tx2"/>
                </a:solidFill>
                <a:latin typeface="DM Sans" pitchFamily="2" charset="77"/>
              </a:rPr>
              <a:t>“The number of interactions in the </a:t>
            </a:r>
            <a:r>
              <a:rPr lang="en" sz="3000" dirty="0" err="1">
                <a:solidFill>
                  <a:schemeClr val="tx2"/>
                </a:solidFill>
                <a:latin typeface="DM Sans" pitchFamily="2" charset="77"/>
                <a:ea typeface="Courier New"/>
                <a:cs typeface="Courier New"/>
                <a:sym typeface="Courier New"/>
              </a:rPr>
              <a:t>pandemic_recovery</a:t>
            </a:r>
            <a:r>
              <a:rPr lang="en" sz="3000" dirty="0">
                <a:solidFill>
                  <a:schemeClr val="tx2"/>
                </a:solidFill>
                <a:latin typeface="DM Sans" pitchFamily="2" charset="77"/>
              </a:rPr>
              <a:t> table doesn’t look right”</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extLst>
      <p:ext uri="{BB962C8B-B14F-4D97-AF65-F5344CB8AC3E}">
        <p14:creationId xmlns:p14="http://schemas.microsoft.com/office/powerpoint/2010/main" val="133601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latin typeface="DM Mono" panose="020B0509040201040103" pitchFamily="49" charset="77"/>
              </a:rPr>
              <a:t>E       </a:t>
            </a:r>
            <a:r>
              <a:rPr lang="en-CA" sz="1200" dirty="0" err="1">
                <a:solidFill>
                  <a:srgbClr val="63A35C"/>
                </a:solidFill>
                <a:latin typeface="DM Mono" panose="020B0509040201040103" pitchFamily="49" charset="77"/>
              </a:rPr>
              <a:t>KeyError</a:t>
            </a:r>
            <a:r>
              <a:rPr lang="en-CA" sz="1200" dirty="0">
                <a:solidFill>
                  <a:srgbClr val="63A35C"/>
                </a:solidFill>
                <a:latin typeface="DM Mono" panose="020B0509040201040103" pitchFamily="49" charset="77"/>
              </a:rPr>
              <a:t>: '</a:t>
            </a:r>
            <a:r>
              <a:rPr lang="en-CA" sz="1200" dirty="0" err="1">
                <a:solidFill>
                  <a:srgbClr val="63A35C"/>
                </a:solidFill>
                <a:latin typeface="DM Mono" panose="020B0509040201040103" pitchFamily="49" charset="77"/>
              </a:rPr>
              <a:t>num_</a:t>
            </a:r>
            <a:r>
              <a:rPr lang="en-CA" sz="1200" dirty="0" err="1">
                <a:solidFill>
                  <a:srgbClr val="7EB277"/>
                </a:solidFill>
                <a:latin typeface="DM Mono" panose="020B0509040201040103" pitchFamily="49" charset="77"/>
              </a:rPr>
              <a:t>reviews</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795422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Look at the error</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224010" y="851653"/>
            <a:ext cx="8755604" cy="646331"/>
          </a:xfrm>
          <a:prstGeom prst="rect">
            <a:avLst/>
          </a:prstGeom>
          <a:ln>
            <a:noFill/>
          </a:ln>
        </p:spPr>
        <p:txBody>
          <a:bodyPr wrap="square">
            <a:spAutoFit/>
          </a:bodyPr>
          <a:lstStyle/>
          <a:p>
            <a:r>
              <a:rPr lang="en-CA" sz="1200" dirty="0" err="1">
                <a:solidFill>
                  <a:srgbClr val="63A35C"/>
                </a:solidFill>
                <a:latin typeface="DM Mono" panose="020B0509040201040103" pitchFamily="49" charset="77"/>
              </a:rPr>
              <a:t>pandemic_recovery_df</a:t>
            </a:r>
            <a:r>
              <a:rPr lang="en-CA" sz="1200" dirty="0">
                <a:solidFill>
                  <a:srgbClr val="63A35C"/>
                </a:solidFill>
                <a:latin typeface="DM Mono" panose="020B0509040201040103" pitchFamily="49" charset="77"/>
              </a:rPr>
              <a:t> = </a:t>
            </a:r>
            <a:r>
              <a:rPr lang="en-CA" sz="1200" dirty="0" err="1">
                <a:solidFill>
                  <a:srgbClr val="63A35C"/>
                </a:solidFill>
                <a:latin typeface="DM Mono" panose="020B0509040201040103" pitchFamily="49" charset="77"/>
              </a:rPr>
              <a:t>business_df.join</a:t>
            </a:r>
            <a:r>
              <a:rPr lang="en-CA" sz="1200" dirty="0">
                <a:solidFill>
                  <a:srgbClr val="63A35C"/>
                </a:solidFill>
                <a:latin typeface="DM Mono" panose="020B0509040201040103" pitchFamily="49" charset="77"/>
              </a:rPr>
              <a:t>(</a:t>
            </a:r>
            <a:r>
              <a:rPr lang="en-CA" sz="1200" dirty="0" err="1">
                <a:solidFill>
                  <a:srgbClr val="63A35C"/>
                </a:solidFill>
                <a:latin typeface="DM Mono" panose="020B0509040201040103" pitchFamily="49" charset="77"/>
              </a:rPr>
              <a:t>checkin_df</a:t>
            </a:r>
            <a:r>
              <a:rPr lang="en-CA" sz="1200" dirty="0">
                <a:solidFill>
                  <a:srgbClr val="63A35C"/>
                </a:solidFill>
                <a:latin typeface="DM Mono" panose="020B0509040201040103" pitchFamily="49" charset="77"/>
              </a:rPr>
              <a:t>, on="</a:t>
            </a:r>
            <a:r>
              <a:rPr lang="en-CA" sz="1200" dirty="0" err="1">
                <a:solidFill>
                  <a:srgbClr val="63A35C"/>
                </a:solidFill>
                <a:latin typeface="DM Mono" panose="020B0509040201040103" pitchFamily="49" charset="77"/>
              </a:rPr>
              <a:t>business_id</a:t>
            </a:r>
            <a:r>
              <a:rPr lang="en-CA" sz="1200" dirty="0">
                <a:solidFill>
                  <a:srgbClr val="63A35C"/>
                </a:solidFill>
                <a:latin typeface="DM Mono" panose="020B0509040201040103" pitchFamily="49" charset="77"/>
              </a:rPr>
              <a:t>", how='left').</a:t>
            </a:r>
            <a:r>
              <a:rPr lang="en-CA" sz="1200" dirty="0" err="1">
                <a:solidFill>
                  <a:srgbClr val="63A35C"/>
                </a:solidFill>
                <a:latin typeface="DM Mono" panose="020B0509040201040103" pitchFamily="49" charset="77"/>
              </a:rPr>
              <a:t>fillna</a:t>
            </a:r>
            <a:r>
              <a:rPr lang="en-CA" sz="1200" dirty="0">
                <a:solidFill>
                  <a:srgbClr val="63A35C"/>
                </a:solidFill>
                <a:latin typeface="DM Mono" panose="020B0509040201040103" pitchFamily="49" charset="77"/>
              </a:rPr>
              <a:t>(0)</a:t>
            </a:r>
          </a:p>
          <a:p>
            <a:r>
              <a:rPr lang="en-CA" sz="1200" dirty="0">
                <a:solidFill>
                  <a:srgbClr val="63A35C"/>
                </a:solidFill>
                <a:latin typeface="DM Mono" panose="020B0509040201040103" pitchFamily="49" charset="77"/>
              </a:rPr>
              <a:t>&gt;       </a:t>
            </a:r>
            <a:r>
              <a:rPr lang="en-CA" sz="1200" dirty="0" err="1">
                <a:solidFill>
                  <a:srgbClr val="7EB277"/>
                </a:solidFill>
                <a:latin typeface="DM Mono" panose="020B0509040201040103" pitchFamily="49" charset="77"/>
              </a:rPr>
              <a:t>assert_actual_result_has_correct_review_count</a:t>
            </a:r>
            <a:r>
              <a:rPr lang="en-CA" sz="1200" dirty="0">
                <a:solidFill>
                  <a:srgbClr val="7EB277"/>
                </a:solidFill>
                <a:latin typeface="DM Mono" panose="020B0509040201040103" pitchFamily="49" charset="77"/>
              </a:rPr>
              <a:t>(</a:t>
            </a:r>
            <a:r>
              <a:rPr lang="en-CA" sz="1200" dirty="0" err="1">
                <a:solidFill>
                  <a:srgbClr val="7EB277"/>
                </a:solidFill>
                <a:latin typeface="DM Mono" panose="020B0509040201040103" pitchFamily="49" charset="77"/>
              </a:rPr>
              <a:t>pandemic_recovery_df</a:t>
            </a:r>
            <a:r>
              <a:rPr lang="en-CA" sz="1200" dirty="0">
                <a:solidFill>
                  <a:srgbClr val="7EB277"/>
                </a:solidFill>
                <a:latin typeface="DM Mono" panose="020B0509040201040103" pitchFamily="49" charset="77"/>
              </a:rPr>
              <a:t>, 1)</a:t>
            </a:r>
          </a:p>
          <a:p>
            <a:r>
              <a:rPr lang="en-CA" sz="1200" dirty="0">
                <a:solidFill>
                  <a:srgbClr val="63A35C"/>
                </a:solidFill>
                <a:highlight>
                  <a:srgbClr val="FFFF00"/>
                </a:highlight>
                <a:latin typeface="DM Mono" panose="020B0509040201040103" pitchFamily="49" charset="77"/>
              </a:rPr>
              <a:t>E       </a:t>
            </a:r>
            <a:r>
              <a:rPr lang="en-CA" sz="1200" dirty="0" err="1">
                <a:solidFill>
                  <a:srgbClr val="63A35C"/>
                </a:solidFill>
                <a:highlight>
                  <a:srgbClr val="FFFF00"/>
                </a:highlight>
                <a:latin typeface="DM Mono" panose="020B0509040201040103" pitchFamily="49" charset="77"/>
              </a:rPr>
              <a:t>KeyError</a:t>
            </a:r>
            <a:r>
              <a:rPr lang="en-CA" sz="1200" dirty="0">
                <a:solidFill>
                  <a:srgbClr val="63A35C"/>
                </a:solidFill>
                <a:highlight>
                  <a:srgbClr val="FFFF00"/>
                </a:highlight>
                <a:latin typeface="DM Mono" panose="020B0509040201040103" pitchFamily="49" charset="77"/>
              </a:rPr>
              <a:t>: '</a:t>
            </a:r>
            <a:r>
              <a:rPr lang="en-CA" sz="1200" dirty="0" err="1">
                <a:solidFill>
                  <a:srgbClr val="63A35C"/>
                </a:solidFill>
                <a:highlight>
                  <a:srgbClr val="FFFF00"/>
                </a:highlight>
                <a:latin typeface="DM Mono" panose="020B0509040201040103" pitchFamily="49" charset="77"/>
              </a:rPr>
              <a:t>num_</a:t>
            </a:r>
            <a:r>
              <a:rPr lang="en-CA" sz="1200" dirty="0" err="1">
                <a:solidFill>
                  <a:srgbClr val="7EB277"/>
                </a:solidFill>
                <a:highlight>
                  <a:srgbClr val="FFFF00"/>
                </a:highlight>
                <a:latin typeface="DM Mono" panose="020B0509040201040103" pitchFamily="49" charset="77"/>
              </a:rPr>
              <a:t>reviews</a:t>
            </a:r>
            <a:r>
              <a:rPr lang="en-CA" sz="1200" dirty="0">
                <a:solidFill>
                  <a:srgbClr val="63A35C"/>
                </a:solidFill>
                <a:highlight>
                  <a:srgbClr val="FFFF00"/>
                </a:highlight>
                <a:latin typeface="DM Mono" panose="020B0509040201040103" pitchFamily="49" charset="77"/>
              </a:rPr>
              <a:t>'</a:t>
            </a:r>
          </a:p>
        </p:txBody>
      </p:sp>
    </p:spTree>
    <p:extLst>
      <p:ext uri="{BB962C8B-B14F-4D97-AF65-F5344CB8AC3E}">
        <p14:creationId xmlns:p14="http://schemas.microsoft.com/office/powerpoint/2010/main" val="3427647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411B94CC-7E6D-5BB1-8453-EF2AD1AD9491}"/>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8BE6C65-D2C6-03DF-8E9B-E0030B51A98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1950601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F17F6009-3876-EAE6-C158-6CEC5D05A285}"/>
              </a:ext>
            </a:extLst>
          </p:cNvPr>
          <p:cNvSpPr/>
          <p:nvPr/>
        </p:nvSpPr>
        <p:spPr>
          <a:xfrm>
            <a:off x="550529" y="2818132"/>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758864C-6059-EF6C-CBF2-863A13EE60F4}"/>
              </a:ext>
            </a:extLst>
          </p:cNvPr>
          <p:cNvSpPr/>
          <p:nvPr/>
        </p:nvSpPr>
        <p:spPr>
          <a:xfrm>
            <a:off x="551573" y="2316771"/>
            <a:ext cx="8457459" cy="42806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82850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blue box">
            <a:extLst>
              <a:ext uri="{FF2B5EF4-FFF2-40B4-BE49-F238E27FC236}">
                <a16:creationId xmlns:a16="http://schemas.microsoft.com/office/drawing/2014/main" id="{E79FA5A6-8487-4C08-22D9-A1E7679B8655}"/>
              </a:ext>
            </a:extLst>
          </p:cNvPr>
          <p:cNvSpPr/>
          <p:nvPr/>
        </p:nvSpPr>
        <p:spPr>
          <a:xfrm>
            <a:off x="563125" y="839324"/>
            <a:ext cx="8457458" cy="80210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2123658"/>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printSchema</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440957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104</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76333" y="547515"/>
            <a:ext cx="7991335" cy="8771632"/>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highlight>
                  <a:srgbClr val="00B0F0"/>
                </a:highlight>
                <a:latin typeface="DM Mono" panose="020B0509040201040103" pitchFamily="49" charset="77"/>
              </a:rPr>
              <a:t>business_id</a:t>
            </a:r>
            <a:r>
              <a:rPr lang="en-US" sz="1200" dirty="0">
                <a:highlight>
                  <a:srgbClr val="00B0F0"/>
                </a:highlight>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p>
        </p:txBody>
      </p:sp>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Tree>
    <p:extLst>
      <p:ext uri="{BB962C8B-B14F-4D97-AF65-F5344CB8AC3E}">
        <p14:creationId xmlns:p14="http://schemas.microsoft.com/office/powerpoint/2010/main" val="1920078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8556234" cy="437625"/>
          </a:xfrm>
          <a:prstGeom prst="rect">
            <a:avLst/>
          </a:prstGeom>
        </p:spPr>
        <p:txBody>
          <a:bodyPr spcFirstLastPara="1" wrap="square" lIns="0" tIns="0" rIns="0" bIns="0" anchor="ctr" anchorCtr="0">
            <a:noAutofit/>
          </a:bodyPr>
          <a:lstStyle/>
          <a:p>
            <a:r>
              <a:rPr lang="en-CA" sz="3600" dirty="0" err="1">
                <a:solidFill>
                  <a:schemeClr val="tx1"/>
                </a:solidFill>
              </a:rPr>
              <a:t>pandemic_recovery_df.printSchema</a:t>
            </a:r>
            <a:r>
              <a:rPr lang="en-CA" sz="3600" dirty="0">
                <a:solidFill>
                  <a:schemeClr val="tx1"/>
                </a:solidFill>
              </a:rPr>
              <a:t>()</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105</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pandemic_recovery_schema">
            <a:extLst>
              <a:ext uri="{FF2B5EF4-FFF2-40B4-BE49-F238E27FC236}">
                <a16:creationId xmlns:a16="http://schemas.microsoft.com/office/drawing/2014/main" id="{B9C4D5EE-1F5A-7AA3-F389-706622EE4563}"/>
              </a:ext>
            </a:extLst>
          </p:cNvPr>
          <p:cNvSpPr txBox="1"/>
          <p:nvPr/>
        </p:nvSpPr>
        <p:spPr>
          <a:xfrm>
            <a:off x="508096" y="-4117545"/>
            <a:ext cx="7991335" cy="8956298"/>
          </a:xfrm>
          <a:prstGeom prst="rect">
            <a:avLst/>
          </a:prstGeom>
          <a:noFill/>
        </p:spPr>
        <p:txBody>
          <a:bodyPr wrap="square" rtlCol="0">
            <a:spAutoFit/>
          </a:bodyPr>
          <a:lstStyle/>
          <a:p>
            <a:r>
              <a:rPr lang="en-US" sz="1200" dirty="0">
                <a:latin typeface="DM Mono" panose="020B0509040201040103" pitchFamily="49" charset="77"/>
              </a:rPr>
              <a:t>root</a:t>
            </a:r>
          </a:p>
          <a:p>
            <a:r>
              <a:rPr lang="en-US" sz="1200" dirty="0">
                <a:latin typeface="DM Mono" panose="020B0509040201040103" pitchFamily="49" charset="77"/>
              </a:rPr>
              <a:t> |-- </a:t>
            </a:r>
            <a:r>
              <a:rPr lang="en-US" sz="1200" dirty="0" err="1">
                <a:latin typeface="DM Mono" panose="020B0509040201040103" pitchFamily="49" charset="77"/>
              </a:rPr>
              <a:t>business_id</a:t>
            </a:r>
            <a:r>
              <a:rPr lang="en-US" sz="1200" dirty="0">
                <a:latin typeface="DM Mono" panose="020B0509040201040103" pitchFamily="49" charset="77"/>
              </a:rPr>
              <a:t>: string (nullable = true)</a:t>
            </a:r>
          </a:p>
          <a:p>
            <a:r>
              <a:rPr lang="en-US" sz="1200" dirty="0">
                <a:latin typeface="DM Mono" panose="020B0509040201040103" pitchFamily="49" charset="77"/>
              </a:rPr>
              <a:t> |-- address: string (nullable = true)</a:t>
            </a:r>
          </a:p>
          <a:p>
            <a:r>
              <a:rPr lang="en-US" sz="1200" dirty="0">
                <a:latin typeface="DM Mono" panose="020B0509040201040103" pitchFamily="49" charset="77"/>
              </a:rPr>
              <a:t> |-- attributes: struct (nullable = true)</a:t>
            </a:r>
          </a:p>
          <a:p>
            <a:r>
              <a:rPr lang="en-US" sz="1200" dirty="0">
                <a:latin typeface="DM Mono" panose="020B0509040201040103" pitchFamily="49" charset="77"/>
              </a:rPr>
              <a:t> |    |-- Alcohol: string (nullable = true)</a:t>
            </a:r>
          </a:p>
          <a:p>
            <a:r>
              <a:rPr lang="en-US" sz="1200" dirty="0">
                <a:latin typeface="DM Mono" panose="020B0509040201040103" pitchFamily="49" charset="77"/>
              </a:rPr>
              <a:t> |    |-- Ambience: string (nullable = true)</a:t>
            </a:r>
          </a:p>
          <a:p>
            <a:r>
              <a:rPr lang="en-US" sz="1200" dirty="0">
                <a:latin typeface="DM Mono" panose="020B0509040201040103" pitchFamily="49" charset="77"/>
              </a:rPr>
              <a:t> |    |-- </a:t>
            </a:r>
            <a:r>
              <a:rPr lang="en-US" sz="1200" dirty="0" err="1">
                <a:latin typeface="DM Mono" panose="020B0509040201040103" pitchFamily="49" charset="77"/>
              </a:rPr>
              <a:t>BikeParking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BusinessAcceptsCreditCards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BusinessParking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ByAppointmentOnly</a:t>
            </a:r>
            <a:r>
              <a:rPr lang="en-US" sz="1200" dirty="0">
                <a:latin typeface="DM Mono" panose="020B0509040201040103" pitchFamily="49" charset="77"/>
              </a:rPr>
              <a:t>: string (nullable = true)</a:t>
            </a:r>
          </a:p>
          <a:p>
            <a:r>
              <a:rPr lang="en-US" sz="1200" dirty="0">
                <a:latin typeface="DM Mono" panose="020B0509040201040103" pitchFamily="49" charset="77"/>
              </a:rPr>
              <a:t> |    |-- Caters: string (nullable = true)</a:t>
            </a:r>
          </a:p>
          <a:p>
            <a:r>
              <a:rPr lang="en-US" sz="1200" dirty="0">
                <a:latin typeface="DM Mono" panose="020B0509040201040103" pitchFamily="49" charset="77"/>
              </a:rPr>
              <a:t> |    |-- </a:t>
            </a:r>
            <a:r>
              <a:rPr lang="en-US" sz="1200" dirty="0" err="1">
                <a:latin typeface="DM Mono" panose="020B0509040201040103" pitchFamily="49" charset="77"/>
              </a:rPr>
              <a:t>CoatCheck</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DogsAllowed</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DriveThru</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GoodForKids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HappyHour</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HasTV</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NoiseLevel</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OutdoorSeating</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RestaurantsAttire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RestaurantsDelivery</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RestaurantsGoodForGroups</a:t>
            </a:r>
            <a:r>
              <a:rPr lang="en-US" sz="1200" dirty="0">
                <a:latin typeface="DM Mono" panose="020B0509040201040103" pitchFamily="49" charset="77"/>
              </a:rPr>
              <a:t>: string (nullable = true)</a:t>
            </a:r>
          </a:p>
          <a:p>
            <a:r>
              <a:rPr lang="en-US" sz="1200" dirty="0">
                <a:latin typeface="DM Mono" panose="020B0509040201040103" pitchFamily="49" charset="77"/>
              </a:rPr>
              <a:t> |    |-- RestaurantsPriceRange2: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RestaurantsReservations</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RestaurantsTableService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RestaurantsTakeOut</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WheelchairAccessible</a:t>
            </a:r>
            <a:r>
              <a:rPr lang="en-US" sz="1200" dirty="0">
                <a:latin typeface="DM Mono" panose="020B0509040201040103" pitchFamily="49" charset="77"/>
              </a:rPr>
              <a:t>: string (nullable = true)</a:t>
            </a:r>
          </a:p>
          <a:p>
            <a:r>
              <a:rPr lang="en-US" sz="1200" dirty="0">
                <a:latin typeface="DM Mono" panose="020B0509040201040103" pitchFamily="49" charset="77"/>
              </a:rPr>
              <a:t> |    |-- </a:t>
            </a:r>
            <a:r>
              <a:rPr lang="en-US" sz="1200" dirty="0" err="1">
                <a:latin typeface="DM Mono" panose="020B0509040201040103" pitchFamily="49" charset="77"/>
              </a:rPr>
              <a:t>WiFi</a:t>
            </a:r>
            <a:r>
              <a:rPr lang="en-US" sz="1200" dirty="0">
                <a:latin typeface="DM Mono" panose="020B0509040201040103" pitchFamily="49" charset="77"/>
              </a:rPr>
              <a:t>: string (nullable = true)</a:t>
            </a:r>
          </a:p>
          <a:p>
            <a:r>
              <a:rPr lang="en-US" sz="1200" dirty="0">
                <a:latin typeface="DM Mono" panose="020B0509040201040103" pitchFamily="49" charset="77"/>
              </a:rPr>
              <a:t> |-- categories: string (nullable = true)</a:t>
            </a:r>
          </a:p>
          <a:p>
            <a:r>
              <a:rPr lang="en-US" sz="1200" dirty="0">
                <a:latin typeface="DM Mono" panose="020B0509040201040103" pitchFamily="49" charset="77"/>
              </a:rPr>
              <a:t> |-- city: string (nullable = true)</a:t>
            </a:r>
          </a:p>
          <a:p>
            <a:r>
              <a:rPr lang="en-US" sz="1200" dirty="0">
                <a:latin typeface="DM Mono" panose="020B0509040201040103" pitchFamily="49" charset="77"/>
              </a:rPr>
              <a:t> |-- hours: struct (nullable = true)</a:t>
            </a:r>
          </a:p>
          <a:p>
            <a:r>
              <a:rPr lang="en-US" sz="1200" dirty="0">
                <a:latin typeface="DM Mono" panose="020B0509040201040103" pitchFamily="49" charset="77"/>
              </a:rPr>
              <a:t> |    |-- Friday: string (nullable = true)</a:t>
            </a:r>
          </a:p>
          <a:p>
            <a:r>
              <a:rPr lang="en-US" sz="1200" dirty="0">
                <a:latin typeface="DM Mono" panose="020B0509040201040103" pitchFamily="49" charset="77"/>
              </a:rPr>
              <a:t> |    |-- Monday: string (nullable = true)</a:t>
            </a:r>
          </a:p>
          <a:p>
            <a:r>
              <a:rPr lang="en-US" sz="1200" dirty="0">
                <a:latin typeface="DM Mono" panose="020B0509040201040103" pitchFamily="49" charset="77"/>
              </a:rPr>
              <a:t> |    |-- Saturday: string (nullable = true)</a:t>
            </a:r>
          </a:p>
          <a:p>
            <a:r>
              <a:rPr lang="en-US" sz="1200" dirty="0">
                <a:latin typeface="DM Mono" panose="020B0509040201040103" pitchFamily="49" charset="77"/>
              </a:rPr>
              <a:t> |    |-- Sunday: string (nullable = true)</a:t>
            </a:r>
          </a:p>
          <a:p>
            <a:r>
              <a:rPr lang="en-US" sz="1200" dirty="0">
                <a:latin typeface="DM Mono" panose="020B0509040201040103" pitchFamily="49" charset="77"/>
              </a:rPr>
              <a:t> |    |-- Thursday: string (nullable = true)</a:t>
            </a:r>
          </a:p>
          <a:p>
            <a:r>
              <a:rPr lang="en-US" sz="1200" dirty="0">
                <a:latin typeface="DM Mono" panose="020B0509040201040103" pitchFamily="49" charset="77"/>
              </a:rPr>
              <a:t> |    |-- Tuesday: string (nullable = true)</a:t>
            </a:r>
          </a:p>
          <a:p>
            <a:r>
              <a:rPr lang="en-US" sz="1200" dirty="0">
                <a:latin typeface="DM Mono" panose="020B0509040201040103" pitchFamily="49" charset="77"/>
              </a:rPr>
              <a:t> |    |-- Wednesday: string (nullable = true)</a:t>
            </a:r>
          </a:p>
          <a:p>
            <a:r>
              <a:rPr lang="en-US" sz="1200" dirty="0">
                <a:latin typeface="DM Mono" panose="020B0509040201040103" pitchFamily="49" charset="77"/>
              </a:rPr>
              <a:t> |-- </a:t>
            </a:r>
            <a:r>
              <a:rPr lang="en-US" sz="1200" dirty="0" err="1">
                <a:latin typeface="DM Mono" panose="020B0509040201040103" pitchFamily="49" charset="77"/>
              </a:rPr>
              <a:t>is_open</a:t>
            </a:r>
            <a:r>
              <a:rPr lang="en-US" sz="1200" dirty="0">
                <a:latin typeface="DM Mono" panose="020B0509040201040103" pitchFamily="49" charset="77"/>
              </a:rPr>
              <a:t>: long (nullable = true)</a:t>
            </a:r>
          </a:p>
          <a:p>
            <a:r>
              <a:rPr lang="en-US" sz="1200" dirty="0">
                <a:latin typeface="DM Mono" panose="020B0509040201040103" pitchFamily="49" charset="77"/>
              </a:rPr>
              <a:t> |-- latitude: double (nullable = false)</a:t>
            </a:r>
          </a:p>
          <a:p>
            <a:r>
              <a:rPr lang="en-US" sz="1200" dirty="0">
                <a:latin typeface="DM Mono" panose="020B0509040201040103" pitchFamily="49" charset="77"/>
              </a:rPr>
              <a:t> |-- longitude: double (nullable = false)</a:t>
            </a:r>
          </a:p>
          <a:p>
            <a:r>
              <a:rPr lang="en-US" sz="1200" dirty="0">
                <a:latin typeface="DM Mono" panose="020B0509040201040103" pitchFamily="49" charset="77"/>
              </a:rPr>
              <a:t> |-- name: string (nullable = true)</a:t>
            </a:r>
          </a:p>
          <a:p>
            <a:r>
              <a:rPr lang="en-US" sz="1200" dirty="0">
                <a:latin typeface="DM Mono" panose="020B0509040201040103" pitchFamily="49" charset="77"/>
              </a:rPr>
              <a:t> |-- </a:t>
            </a:r>
            <a:r>
              <a:rPr lang="en-US" sz="1200" dirty="0" err="1">
                <a:latin typeface="DM Mono" panose="020B0509040201040103" pitchFamily="49" charset="77"/>
              </a:rPr>
              <a:t>postal_code</a:t>
            </a:r>
            <a:r>
              <a:rPr lang="en-US" sz="1200" dirty="0">
                <a:latin typeface="DM Mono" panose="020B0509040201040103" pitchFamily="49" charset="77"/>
              </a:rPr>
              <a:t>: string (nullable = true)</a:t>
            </a:r>
          </a:p>
          <a:p>
            <a:r>
              <a:rPr lang="en-US" sz="1200" dirty="0">
                <a:latin typeface="DM Mono" panose="020B0509040201040103" pitchFamily="49" charset="77"/>
              </a:rPr>
              <a:t> |-- </a:t>
            </a:r>
            <a:r>
              <a:rPr lang="en-US" sz="1200" dirty="0" err="1">
                <a:latin typeface="DM Mono" panose="020B0509040201040103" pitchFamily="49" charset="77"/>
              </a:rPr>
              <a:t>review_count</a:t>
            </a:r>
            <a:r>
              <a:rPr lang="en-US" sz="1200" dirty="0">
                <a:latin typeface="DM Mono" panose="020B0509040201040103" pitchFamily="49" charset="77"/>
              </a:rPr>
              <a:t>: long (nullable = true)</a:t>
            </a:r>
          </a:p>
          <a:p>
            <a:r>
              <a:rPr lang="en-US" sz="1200" dirty="0">
                <a:latin typeface="DM Mono" panose="020B0509040201040103" pitchFamily="49" charset="77"/>
              </a:rPr>
              <a:t> |-- stars: double (nullable = false)</a:t>
            </a:r>
          </a:p>
          <a:p>
            <a:r>
              <a:rPr lang="en-US" sz="1200" dirty="0">
                <a:latin typeface="DM Mono" panose="020B0509040201040103" pitchFamily="49" charset="77"/>
              </a:rPr>
              <a:t> |-- state: string (nullable = true)</a:t>
            </a:r>
          </a:p>
          <a:p>
            <a:r>
              <a:rPr lang="en-US" sz="1200" dirty="0">
                <a:latin typeface="DM Mono" panose="020B0509040201040103" pitchFamily="49" charset="77"/>
              </a:rPr>
              <a:t> |-- </a:t>
            </a:r>
            <a:r>
              <a:rPr lang="en-US" sz="1200" dirty="0" err="1">
                <a:latin typeface="DM Mono" panose="020B0509040201040103" pitchFamily="49" charset="77"/>
              </a:rPr>
              <a:t>num_checkins</a:t>
            </a:r>
            <a:r>
              <a:rPr lang="en-US" sz="1200" dirty="0">
                <a:latin typeface="DM Mono" panose="020B0509040201040103" pitchFamily="49" charset="77"/>
              </a:rPr>
              <a:t>: long (nullable = true)</a:t>
            </a:r>
            <a:endParaRPr lang="en-US" sz="1200" dirty="0">
              <a:highlight>
                <a:srgbClr val="00B0F0"/>
              </a:highlight>
              <a:latin typeface="DM Mono" panose="020B0509040201040103" pitchFamily="49" charset="77"/>
            </a:endParaRPr>
          </a:p>
          <a:p>
            <a:r>
              <a:rPr lang="en-US" sz="1200" dirty="0">
                <a:highlight>
                  <a:srgbClr val="00B0F0"/>
                </a:highlight>
                <a:latin typeface="DM Mono" panose="020B0509040201040103" pitchFamily="49" charset="77"/>
              </a:rPr>
              <a:t>                                                                </a:t>
            </a:r>
            <a:r>
              <a:rPr lang="en-US" sz="1200" dirty="0">
                <a:latin typeface="DM Mono" panose="020B0509040201040103" pitchFamily="49" charset="77"/>
              </a:rPr>
              <a:t>   </a:t>
            </a:r>
          </a:p>
        </p:txBody>
      </p:sp>
      <p:pic>
        <p:nvPicPr>
          <p:cNvPr id="18" name="!!header">
            <a:extLst>
              <a:ext uri="{FF2B5EF4-FFF2-40B4-BE49-F238E27FC236}">
                <a16:creationId xmlns:a16="http://schemas.microsoft.com/office/drawing/2014/main" id="{B1DC46D8-03F2-FB44-E17D-8352FFAB7F28}"/>
              </a:ext>
            </a:extLst>
          </p:cNvPr>
          <p:cNvPicPr>
            <a:picLocks noChangeAspect="1"/>
          </p:cNvPicPr>
          <p:nvPr/>
        </p:nvPicPr>
        <p:blipFill>
          <a:blip r:embed="rId4"/>
          <a:stretch>
            <a:fillRect/>
          </a:stretch>
        </p:blipFill>
        <p:spPr>
          <a:xfrm>
            <a:off x="1192" y="-35889"/>
            <a:ext cx="9141618" cy="612323"/>
          </a:xfrm>
          <a:prstGeom prst="rect">
            <a:avLst/>
          </a:prstGeom>
        </p:spPr>
      </p:pic>
      <p:pic>
        <p:nvPicPr>
          <p:cNvPr id="16" name="!!DAIS_footer">
            <a:extLst>
              <a:ext uri="{FF2B5EF4-FFF2-40B4-BE49-F238E27FC236}">
                <a16:creationId xmlns:a16="http://schemas.microsoft.com/office/drawing/2014/main" id="{53A7683A-F384-38E5-32CF-E39D6DA10684}"/>
              </a:ext>
            </a:extLst>
          </p:cNvPr>
          <p:cNvPicPr>
            <a:picLocks noChangeAspect="1"/>
          </p:cNvPicPr>
          <p:nvPr/>
        </p:nvPicPr>
        <p:blipFill>
          <a:blip r:embed="rId3"/>
          <a:stretch>
            <a:fillRect/>
          </a:stretch>
        </p:blipFill>
        <p:spPr>
          <a:xfrm>
            <a:off x="1191" y="4776367"/>
            <a:ext cx="9141619" cy="367133"/>
          </a:xfrm>
          <a:prstGeom prst="rect">
            <a:avLst/>
          </a:prstGeom>
        </p:spPr>
      </p:pic>
      <p:sp>
        <p:nvSpPr>
          <p:cNvPr id="4" name="Rectangle 3">
            <a:extLst>
              <a:ext uri="{FF2B5EF4-FFF2-40B4-BE49-F238E27FC236}">
                <a16:creationId xmlns:a16="http://schemas.microsoft.com/office/drawing/2014/main" id="{F559D9F5-C3F2-A666-5156-ECF7B92BF499}"/>
              </a:ext>
            </a:extLst>
          </p:cNvPr>
          <p:cNvSpPr/>
          <p:nvPr/>
        </p:nvSpPr>
        <p:spPr>
          <a:xfrm>
            <a:off x="576333" y="4515888"/>
            <a:ext cx="2915092" cy="2016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185321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reviews_df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106</a:t>
            </a:fld>
            <a:endParaRPr dirty="0"/>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grpSp>
        <p:nvGrpSpPr>
          <p:cNvPr id="12" name="Google Shape;783;p76">
            <a:extLst>
              <a:ext uri="{FF2B5EF4-FFF2-40B4-BE49-F238E27FC236}">
                <a16:creationId xmlns:a16="http://schemas.microsoft.com/office/drawing/2014/main" id="{1926878B-F1E2-310C-C0F5-B79598D7AB8F}"/>
              </a:ext>
            </a:extLst>
          </p:cNvPr>
          <p:cNvGrpSpPr/>
          <p:nvPr/>
        </p:nvGrpSpPr>
        <p:grpSpPr>
          <a:xfrm>
            <a:off x="7569975" y="3806899"/>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CD3CC1C9-D2D8-7D76-E65A-6F30E0F05859}"/>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5" name="Google Shape;785;p76">
              <a:extLst>
                <a:ext uri="{FF2B5EF4-FFF2-40B4-BE49-F238E27FC236}">
                  <a16:creationId xmlns:a16="http://schemas.microsoft.com/office/drawing/2014/main" id="{A2D79F02-ABF2-3269-1AF0-9956C2036408}"/>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Rectangle 1">
            <a:extLst>
              <a:ext uri="{FF2B5EF4-FFF2-40B4-BE49-F238E27FC236}">
                <a16:creationId xmlns:a16="http://schemas.microsoft.com/office/drawing/2014/main" id="{556CF4ED-6646-2C8B-1335-2A8CD3AEA286}"/>
              </a:ext>
            </a:extLst>
          </p:cNvPr>
          <p:cNvSpPr/>
          <p:nvPr/>
        </p:nvSpPr>
        <p:spPr>
          <a:xfrm>
            <a:off x="576332" y="575583"/>
            <a:ext cx="7991336" cy="4200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chemeClr val="tx1"/>
              </a:solidFill>
              <a:latin typeface="DM Mono" panose="020B0509040201040103" pitchFamily="49" charset="77"/>
            </a:endParaRPr>
          </a:p>
        </p:txBody>
      </p:sp>
      <p:sp>
        <p:nvSpPr>
          <p:cNvPr id="3" name="TextBox 2">
            <a:extLst>
              <a:ext uri="{FF2B5EF4-FFF2-40B4-BE49-F238E27FC236}">
                <a16:creationId xmlns:a16="http://schemas.microsoft.com/office/drawing/2014/main" id="{A3736339-9807-CDD8-B587-CEB35F06143E}"/>
              </a:ext>
            </a:extLst>
          </p:cNvPr>
          <p:cNvSpPr txBox="1"/>
          <p:nvPr/>
        </p:nvSpPr>
        <p:spPr>
          <a:xfrm>
            <a:off x="576332" y="575583"/>
            <a:ext cx="7991336" cy="807913"/>
          </a:xfrm>
          <a:prstGeom prst="rect">
            <a:avLst/>
          </a:prstGeom>
          <a:noFill/>
        </p:spPr>
        <p:txBody>
          <a:bodyPr wrap="square" rtlCol="0">
            <a:spAutoFit/>
          </a:bodyPr>
          <a:lstStyle/>
          <a:p>
            <a:r>
              <a:rPr lang="en-US" sz="1200" dirty="0">
                <a:solidFill>
                  <a:schemeClr val="tx1"/>
                </a:solidFill>
                <a:latin typeface="DM Mono" panose="020B0509040201040103" pitchFamily="49" charset="77"/>
              </a:rPr>
              <a:t>root</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business_id</a:t>
            </a:r>
            <a:r>
              <a:rPr lang="en-US" sz="1200" dirty="0">
                <a:solidFill>
                  <a:schemeClr val="tx1"/>
                </a:solidFill>
                <a:highlight>
                  <a:srgbClr val="00B0F0"/>
                </a:highlight>
                <a:latin typeface="DM Mono" panose="020B0509040201040103" pitchFamily="49" charset="77"/>
              </a:rPr>
              <a:t>: string (nullable = true)</a:t>
            </a:r>
          </a:p>
          <a:p>
            <a:r>
              <a:rPr lang="en-US" sz="1200" dirty="0">
                <a:solidFill>
                  <a:schemeClr val="tx1"/>
                </a:solidFill>
                <a:latin typeface="DM Mono" panose="020B0509040201040103" pitchFamily="49" charset="77"/>
              </a:rPr>
              <a:t> |-- </a:t>
            </a:r>
            <a:r>
              <a:rPr lang="en-US" sz="1200" dirty="0" err="1">
                <a:solidFill>
                  <a:schemeClr val="tx1"/>
                </a:solidFill>
                <a:highlight>
                  <a:srgbClr val="00B0F0"/>
                </a:highlight>
                <a:latin typeface="DM Mono" panose="020B0509040201040103" pitchFamily="49" charset="77"/>
              </a:rPr>
              <a:t>num_reviews</a:t>
            </a:r>
            <a:r>
              <a:rPr lang="en-US" sz="1200" dirty="0">
                <a:solidFill>
                  <a:schemeClr val="tx1"/>
                </a:solidFill>
                <a:highlight>
                  <a:srgbClr val="00B0F0"/>
                </a:highlight>
                <a:latin typeface="DM Mono" panose="020B0509040201040103" pitchFamily="49" charset="77"/>
              </a:rPr>
              <a:t>: long (nullable = false)</a:t>
            </a:r>
          </a:p>
          <a:p>
            <a:endParaRPr lang="en-US" sz="1050" dirty="0">
              <a:latin typeface="DM Mono" panose="020B0509040201040103" pitchFamily="49" charset="77"/>
            </a:endParaRPr>
          </a:p>
        </p:txBody>
      </p:sp>
    </p:spTree>
    <p:extLst>
      <p:ext uri="{BB962C8B-B14F-4D97-AF65-F5344CB8AC3E}">
        <p14:creationId xmlns:p14="http://schemas.microsoft.com/office/powerpoint/2010/main" val="2059517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B0687E46-2D68-BC65-36FA-06C813FEEB3F}"/>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32E7485F-868B-0F5F-412F-8D041AA42A4C}"/>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pic>
        <p:nvPicPr>
          <p:cNvPr id="9" name="Picture 8">
            <a:extLst>
              <a:ext uri="{FF2B5EF4-FFF2-40B4-BE49-F238E27FC236}">
                <a16:creationId xmlns:a16="http://schemas.microsoft.com/office/drawing/2014/main" id="{FCCEBB1D-2B65-A96C-2D79-F6ACE79B812B}"/>
              </a:ext>
            </a:extLst>
          </p:cNvPr>
          <p:cNvPicPr>
            <a:picLocks noChangeAspect="1"/>
          </p:cNvPicPr>
          <p:nvPr/>
        </p:nvPicPr>
        <p:blipFill>
          <a:blip r:embed="rId3"/>
          <a:stretch>
            <a:fillRect/>
          </a:stretch>
        </p:blipFill>
        <p:spPr>
          <a:xfrm>
            <a:off x="-28626" y="-16473"/>
            <a:ext cx="9228516" cy="837596"/>
          </a:xfrm>
          <a:prstGeom prst="rect">
            <a:avLst/>
          </a:prstGeom>
        </p:spPr>
      </p:pic>
      <p:sp>
        <p:nvSpPr>
          <p:cNvPr id="10" name="Rectangle 9">
            <a:extLst>
              <a:ext uri="{FF2B5EF4-FFF2-40B4-BE49-F238E27FC236}">
                <a16:creationId xmlns:a16="http://schemas.microsoft.com/office/drawing/2014/main" id="{CFEDB455-1D66-353D-6804-C6943F61EC3B}"/>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539407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572BD21-6A2C-6883-37A0-F0D3282A4EFE}"/>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d box">
            <a:extLst>
              <a:ext uri="{FF2B5EF4-FFF2-40B4-BE49-F238E27FC236}">
                <a16:creationId xmlns:a16="http://schemas.microsoft.com/office/drawing/2014/main" id="{7CB872D6-CC90-D5E0-D663-97DE67687652}"/>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792019"/>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pic>
        <p:nvPicPr>
          <p:cNvPr id="9" name="Picture 8">
            <a:extLst>
              <a:ext uri="{FF2B5EF4-FFF2-40B4-BE49-F238E27FC236}">
                <a16:creationId xmlns:a16="http://schemas.microsoft.com/office/drawing/2014/main" id="{967C00FA-FD87-2193-31B9-89D7B696F5F0}"/>
              </a:ext>
            </a:extLst>
          </p:cNvPr>
          <p:cNvPicPr>
            <a:picLocks noChangeAspect="1"/>
          </p:cNvPicPr>
          <p:nvPr/>
        </p:nvPicPr>
        <p:blipFill>
          <a:blip r:embed="rId3"/>
          <a:stretch>
            <a:fillRect/>
          </a:stretch>
        </p:blipFill>
        <p:spPr>
          <a:xfrm>
            <a:off x="-28626" y="-16473"/>
            <a:ext cx="9228516" cy="837596"/>
          </a:xfrm>
          <a:prstGeom prst="rect">
            <a:avLst/>
          </a:prstGeom>
        </p:spPr>
      </p:pic>
    </p:spTree>
    <p:extLst>
      <p:ext uri="{BB962C8B-B14F-4D97-AF65-F5344CB8AC3E}">
        <p14:creationId xmlns:p14="http://schemas.microsoft.com/office/powerpoint/2010/main" val="18582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018687D-FF82-0023-4637-16BADC66C3E0}"/>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D487108E-DE56-D84A-ACCC-A0F8ADFF5877}"/>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109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highlight>
                  <a:srgbClr val="FFFF00"/>
                </a:highlight>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419306"/>
            <a:ext cx="8755604" cy="1754326"/>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pic>
        <p:nvPicPr>
          <p:cNvPr id="15" name="Picture 14">
            <a:extLst>
              <a:ext uri="{FF2B5EF4-FFF2-40B4-BE49-F238E27FC236}">
                <a16:creationId xmlns:a16="http://schemas.microsoft.com/office/drawing/2014/main" id="{DCB4EF14-27E1-720E-0215-E820A5E3D96A}"/>
              </a:ext>
            </a:extLst>
          </p:cNvPr>
          <p:cNvPicPr>
            <a:picLocks noChangeAspect="1"/>
          </p:cNvPicPr>
          <p:nvPr/>
        </p:nvPicPr>
        <p:blipFill>
          <a:blip r:embed="rId3"/>
          <a:stretch>
            <a:fillRect/>
          </a:stretch>
        </p:blipFill>
        <p:spPr>
          <a:xfrm>
            <a:off x="-28626" y="-16473"/>
            <a:ext cx="9228516" cy="837596"/>
          </a:xfrm>
          <a:prstGeom prst="rect">
            <a:avLst/>
          </a:prstGeom>
        </p:spPr>
      </p:pic>
      <p:sp>
        <p:nvSpPr>
          <p:cNvPr id="16" name="!!reviews_join">
            <a:extLst>
              <a:ext uri="{FF2B5EF4-FFF2-40B4-BE49-F238E27FC236}">
                <a16:creationId xmlns:a16="http://schemas.microsoft.com/office/drawing/2014/main" id="{9CF4E096-2CBE-8EAD-2CC0-DBF0EA39AA45}"/>
              </a:ext>
            </a:extLst>
          </p:cNvPr>
          <p:cNvSpPr/>
          <p:nvPr/>
        </p:nvSpPr>
        <p:spPr>
          <a:xfrm>
            <a:off x="554018" y="1518873"/>
            <a:ext cx="8645871"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14458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2"/>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03" name="Google Shape;503;p62"/>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01" name="Google Shape;501;p6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a:t>
            </a:fld>
            <a:endParaRPr dirty="0"/>
          </a:p>
        </p:txBody>
      </p:sp>
      <p:graphicFrame>
        <p:nvGraphicFramePr>
          <p:cNvPr id="504" name="Google Shape;504;p62"/>
          <p:cNvGraphicFramePr/>
          <p:nvPr>
            <p:extLst>
              <p:ext uri="{D42A27DB-BD31-4B8C-83A1-F6EECF244321}">
                <p14:modId xmlns:p14="http://schemas.microsoft.com/office/powerpoint/2010/main" val="8986762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05" name="Google Shape;505;p6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BD529BC9-8BBB-9436-4D60-A6359B82E1E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B6512DBF-865F-4DF7-1EE1-76A601ABA430}"/>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views_join">
            <a:extLst>
              <a:ext uri="{FF2B5EF4-FFF2-40B4-BE49-F238E27FC236}">
                <a16:creationId xmlns:a16="http://schemas.microsoft.com/office/drawing/2014/main" id="{6F730549-233D-4889-3351-DAB0E83F886D}"/>
              </a:ext>
            </a:extLst>
          </p:cNvPr>
          <p:cNvSpPr/>
          <p:nvPr/>
        </p:nvSpPr>
        <p:spPr>
          <a:xfrm>
            <a:off x="559983" y="2508805"/>
            <a:ext cx="874719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2" name="Google Shape;783;p76">
            <a:extLst>
              <a:ext uri="{FF2B5EF4-FFF2-40B4-BE49-F238E27FC236}">
                <a16:creationId xmlns:a16="http://schemas.microsoft.com/office/drawing/2014/main" id="{C3CB58A9-3B4D-7105-AF49-3A3909262D32}"/>
              </a:ext>
            </a:extLst>
          </p:cNvPr>
          <p:cNvGrpSpPr/>
          <p:nvPr/>
        </p:nvGrpSpPr>
        <p:grpSpPr>
          <a:xfrm>
            <a:off x="8589844" y="2084020"/>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EE8EADBE-5305-A295-101A-C7D47E2504D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D0C2D5E-7B9C-AD26-B30F-AD30C2BC83A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pic>
        <p:nvPicPr>
          <p:cNvPr id="5" name="Picture 4">
            <a:extLst>
              <a:ext uri="{FF2B5EF4-FFF2-40B4-BE49-F238E27FC236}">
                <a16:creationId xmlns:a16="http://schemas.microsoft.com/office/drawing/2014/main" id="{E8FCA45D-0589-0F8A-3F3F-9719A498EFA9}"/>
              </a:ext>
            </a:extLst>
          </p:cNvPr>
          <p:cNvPicPr>
            <a:picLocks noChangeAspect="1"/>
          </p:cNvPicPr>
          <p:nvPr/>
        </p:nvPicPr>
        <p:blipFill>
          <a:blip r:embed="rId3"/>
          <a:stretch>
            <a:fillRect/>
          </a:stretch>
        </p:blipFill>
        <p:spPr>
          <a:xfrm>
            <a:off x="-43535" y="-16473"/>
            <a:ext cx="9228516" cy="837596"/>
          </a:xfrm>
          <a:prstGeom prst="rect">
            <a:avLst/>
          </a:prstGeom>
        </p:spPr>
      </p:pic>
      <p:sp>
        <p:nvSpPr>
          <p:cNvPr id="17" name="!!act">
            <a:extLst>
              <a:ext uri="{FF2B5EF4-FFF2-40B4-BE49-F238E27FC236}">
                <a16:creationId xmlns:a16="http://schemas.microsoft.com/office/drawing/2014/main" id="{8F262218-B654-C110-10FB-10E7861E77FD}"/>
              </a:ext>
            </a:extLst>
          </p:cNvPr>
          <p:cNvSpPr/>
          <p:nvPr/>
        </p:nvSpPr>
        <p:spPr>
          <a:xfrm>
            <a:off x="551573" y="812893"/>
            <a:ext cx="8755604" cy="1569660"/>
          </a:xfrm>
          <a:prstGeom prst="rect">
            <a:avLst/>
          </a:prstGeom>
          <a:ln>
            <a:noFill/>
          </a:ln>
        </p:spPr>
        <p:txBody>
          <a:bodyPr wrap="square">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p>
        </p:txBody>
      </p:sp>
    </p:spTree>
    <p:extLst>
      <p:ext uri="{BB962C8B-B14F-4D97-AF65-F5344CB8AC3E}">
        <p14:creationId xmlns:p14="http://schemas.microsoft.com/office/powerpoint/2010/main" val="4533589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d box">
            <a:extLst>
              <a:ext uri="{FF2B5EF4-FFF2-40B4-BE49-F238E27FC236}">
                <a16:creationId xmlns:a16="http://schemas.microsoft.com/office/drawing/2014/main" id="{1D245E67-D4F9-79D8-C290-D759249FB817}"/>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20000B6E-AA11-04DB-7EAF-8B92FAE46A1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4" y="446140"/>
            <a:ext cx="8170924" cy="1938992"/>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pic>
        <p:nvPicPr>
          <p:cNvPr id="10" name="Picture 9">
            <a:extLst>
              <a:ext uri="{FF2B5EF4-FFF2-40B4-BE49-F238E27FC236}">
                <a16:creationId xmlns:a16="http://schemas.microsoft.com/office/drawing/2014/main" id="{9EA6D52D-B2E4-F1A4-D9CB-2620A7CC5049}"/>
              </a:ext>
            </a:extLst>
          </p:cNvPr>
          <p:cNvPicPr>
            <a:picLocks noChangeAspect="1"/>
          </p:cNvPicPr>
          <p:nvPr/>
        </p:nvPicPr>
        <p:blipFill>
          <a:blip r:embed="rId3"/>
          <a:stretch>
            <a:fillRect/>
          </a:stretch>
        </p:blipFill>
        <p:spPr>
          <a:xfrm>
            <a:off x="-43535" y="-16473"/>
            <a:ext cx="9228516" cy="837596"/>
          </a:xfrm>
          <a:prstGeom prst="rect">
            <a:avLst/>
          </a:prstGeom>
        </p:spPr>
      </p:pic>
      <p:sp>
        <p:nvSpPr>
          <p:cNvPr id="13" name="Rectangle 12">
            <a:extLst>
              <a:ext uri="{FF2B5EF4-FFF2-40B4-BE49-F238E27FC236}">
                <a16:creationId xmlns:a16="http://schemas.microsoft.com/office/drawing/2014/main" id="{9A3F25FA-401B-EFBE-BD53-742B5F709AC5}"/>
              </a:ext>
            </a:extLst>
          </p:cNvPr>
          <p:cNvSpPr/>
          <p:nvPr/>
        </p:nvSpPr>
        <p:spPr>
          <a:xfrm>
            <a:off x="554019" y="1546539"/>
            <a:ext cx="8630962"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29307705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4" name="red box">
            <a:extLst>
              <a:ext uri="{FF2B5EF4-FFF2-40B4-BE49-F238E27FC236}">
                <a16:creationId xmlns:a16="http://schemas.microsoft.com/office/drawing/2014/main" id="{F5C1F1F0-C3BD-C562-16E9-39BA3A25B6E3}"/>
              </a:ext>
            </a:extLst>
          </p:cNvPr>
          <p:cNvSpPr/>
          <p:nvPr/>
        </p:nvSpPr>
        <p:spPr>
          <a:xfrm>
            <a:off x="551574" y="1991552"/>
            <a:ext cx="8457459" cy="19734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5" name="blue box">
            <a:extLst>
              <a:ext uri="{FF2B5EF4-FFF2-40B4-BE49-F238E27FC236}">
                <a16:creationId xmlns:a16="http://schemas.microsoft.com/office/drawing/2014/main" id="{FF42D97C-DEFC-65FE-AC92-6EAA4FEBD46E}"/>
              </a:ext>
            </a:extLst>
          </p:cNvPr>
          <p:cNvSpPr/>
          <p:nvPr/>
        </p:nvSpPr>
        <p:spPr>
          <a:xfrm>
            <a:off x="563124" y="839324"/>
            <a:ext cx="8457459" cy="111062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6F730549-233D-4889-3351-DAB0E83F886D}"/>
              </a:ext>
            </a:extLst>
          </p:cNvPr>
          <p:cNvSpPr/>
          <p:nvPr/>
        </p:nvSpPr>
        <p:spPr>
          <a:xfrm>
            <a:off x="559983" y="2250228"/>
            <a:ext cx="8845274"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68A3BB8C-5E44-0D23-0D5D-D3CECE24B0FF}"/>
              </a:ext>
            </a:extLst>
          </p:cNvPr>
          <p:cNvGrpSpPr/>
          <p:nvPr/>
        </p:nvGrpSpPr>
        <p:grpSpPr>
          <a:xfrm>
            <a:off x="8606202" y="183264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B8B364BC-B8F4-BDA4-1C84-0D8D4C5AC9B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AB664DE7-D8FB-62DF-35FD-1298660E2FA2}"/>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7" name="!!act">
            <a:extLst>
              <a:ext uri="{FF2B5EF4-FFF2-40B4-BE49-F238E27FC236}">
                <a16:creationId xmlns:a16="http://schemas.microsoft.com/office/drawing/2014/main" id="{FA3E2F9A-744A-2D48-9FB8-8332BC8442E1}"/>
              </a:ext>
            </a:extLst>
          </p:cNvPr>
          <p:cNvSpPr/>
          <p:nvPr/>
        </p:nvSpPr>
        <p:spPr>
          <a:xfrm>
            <a:off x="551574" y="851655"/>
            <a:ext cx="8457458" cy="1754326"/>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endParaRPr lang="en-CA" sz="1200" dirty="0">
              <a:latin typeface="DM Mono" panose="020B0509040201040103" pitchFamily="49" charset="77"/>
            </a:endParaRPr>
          </a:p>
          <a:p>
            <a:endParaRPr lang="en-CA" sz="1200" dirty="0">
              <a:solidFill>
                <a:srgbClr val="63A35C"/>
              </a:solidFill>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28005772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59983" y="1969435"/>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11177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94034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20032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172711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0495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5330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764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5CE9B2BF-8633-DB2A-CF83-15DC351617F9}"/>
              </a:ext>
            </a:extLst>
          </p:cNvPr>
          <p:cNvSpPr txBox="1"/>
          <p:nvPr/>
        </p:nvSpPr>
        <p:spPr>
          <a:xfrm>
            <a:off x="551573" y="1948108"/>
            <a:ext cx="8153547" cy="276999"/>
          </a:xfrm>
          <a:prstGeom prst="rect">
            <a:avLst/>
          </a:prstGeom>
          <a:noFill/>
        </p:spPr>
        <p:txBody>
          <a:bodyPr wrap="square" rtlCol="0">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F63055D9-3C22-AEF0-652C-ACD77310A6C9}"/>
              </a:ext>
            </a:extLst>
          </p:cNvPr>
          <p:cNvGrpSpPr/>
          <p:nvPr/>
        </p:nvGrpSpPr>
        <p:grpSpPr>
          <a:xfrm>
            <a:off x="8606202" y="1566723"/>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00662B12-C86C-1D8E-5932-37EDAC90EDAE}"/>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FA988425-D842-823F-A216-0D694C9A68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5697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8392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98759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79872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1015663"/>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5382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7061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78687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695" y="161866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4F2F1ED8-80AA-FCB1-2079-34135635BE61}"/>
              </a:ext>
            </a:extLst>
          </p:cNvPr>
          <p:cNvSpPr txBox="1"/>
          <p:nvPr/>
        </p:nvSpPr>
        <p:spPr>
          <a:xfrm>
            <a:off x="551573" y="1832549"/>
            <a:ext cx="474040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DCA27761-56E5-76EA-7727-16EC4BE056B8}"/>
              </a:ext>
            </a:extLst>
          </p:cNvPr>
          <p:cNvGrpSpPr/>
          <p:nvPr/>
        </p:nvGrpSpPr>
        <p:grpSpPr>
          <a:xfrm>
            <a:off x="8606202" y="1398772"/>
            <a:ext cx="468875" cy="461234"/>
            <a:chOff x="7813889" y="2330318"/>
            <a:chExt cx="517800" cy="517800"/>
          </a:xfrm>
          <a:solidFill>
            <a:srgbClr val="12CB5A"/>
          </a:solidFill>
        </p:grpSpPr>
        <p:sp>
          <p:nvSpPr>
            <p:cNvPr id="13" name="Google Shape;784;p76">
              <a:extLst>
                <a:ext uri="{FF2B5EF4-FFF2-40B4-BE49-F238E27FC236}">
                  <a16:creationId xmlns:a16="http://schemas.microsoft.com/office/drawing/2014/main" id="{91E5C560-E8EC-7453-35E7-81B94D11F4B7}"/>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785;p76">
              <a:extLst>
                <a:ext uri="{FF2B5EF4-FFF2-40B4-BE49-F238E27FC236}">
                  <a16:creationId xmlns:a16="http://schemas.microsoft.com/office/drawing/2014/main" id="{64E480EC-5CFB-DBC4-2F1B-6F3A910E00E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4166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4775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76790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28835" y="160723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312508"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Tree>
    <p:extLst>
      <p:ext uri="{BB962C8B-B14F-4D97-AF65-F5344CB8AC3E}">
        <p14:creationId xmlns:p14="http://schemas.microsoft.com/office/powerpoint/2010/main" val="2484530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218848"/>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5"/>
            <a:ext cx="8159372" cy="3074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118975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4" y="851653"/>
            <a:ext cx="8170924" cy="276999"/>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3" name="Rectangle 2">
            <a:extLst>
              <a:ext uri="{FF2B5EF4-FFF2-40B4-BE49-F238E27FC236}">
                <a16:creationId xmlns:a16="http://schemas.microsoft.com/office/drawing/2014/main" id="{C409954C-A786-952A-CB02-399BA037D07D}"/>
              </a:ext>
            </a:extLst>
          </p:cNvPr>
          <p:cNvSpPr/>
          <p:nvPr/>
        </p:nvSpPr>
        <p:spPr>
          <a:xfrm>
            <a:off x="551574" y="-1349661"/>
            <a:ext cx="7991333" cy="900246"/>
          </a:xfrm>
          <a:prstGeom prst="rect">
            <a:avLst/>
          </a:prstGeom>
        </p:spPr>
        <p:txBody>
          <a:bodyPr wrap="square">
            <a:spAutoFit/>
          </a:bodyPr>
          <a:lstStyle/>
          <a:p>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create_checkin_df_with_one_date_per_row</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endParaRPr lang="en-CA" sz="1050" dirty="0">
              <a:solidFill>
                <a:srgbClr val="63A35C"/>
              </a:solidFill>
              <a:latin typeface="DM Mono" panose="020B0509040201040103" pitchFamily="49" charset="77"/>
            </a:endParaRPr>
          </a:p>
          <a:p>
            <a:r>
              <a:rPr lang="en-CA" sz="1050" dirty="0" err="1">
                <a:latin typeface="DM Mono" panose="020B0509040201040103" pitchFamily="49" charset="77"/>
              </a:rPr>
              <a:t>reviews_df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count_reviews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mobile_reviews_df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browser_reviews_df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checkin_df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count_checkins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checkin_df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err="1">
                <a:latin typeface="DM Mono" panose="020B0509040201040103" pitchFamily="49" charset="77"/>
              </a:rPr>
              <a:t>tips_df</a:t>
            </a:r>
            <a:r>
              <a:rPr lang="en-CA" sz="1050" dirty="0">
                <a:latin typeface="DM Mono" panose="020B0509040201040103" pitchFamily="49" charset="77"/>
              </a:rPr>
              <a:t> </a:t>
            </a:r>
            <a:r>
              <a:rPr lang="en-CA" sz="1050" dirty="0">
                <a:solidFill>
                  <a:srgbClr val="A71D5D"/>
                </a:solidFill>
                <a:latin typeface="DM Mono" panose="020B0509040201040103" pitchFamily="49" charset="77"/>
              </a:rPr>
              <a:t>= </a:t>
            </a:r>
            <a:r>
              <a:rPr lang="en-CA" sz="1050" dirty="0" err="1">
                <a:solidFill>
                  <a:srgbClr val="0086B3"/>
                </a:solidFill>
                <a:latin typeface="DM Mono" panose="020B0509040201040103" pitchFamily="49" charset="77"/>
              </a:rPr>
              <a:t>count_tips</a:t>
            </a:r>
            <a:r>
              <a:rPr lang="en-CA" sz="1050" dirty="0">
                <a:solidFill>
                  <a:srgbClr val="63A35C"/>
                </a:solidFill>
                <a:latin typeface="DM Mono" panose="020B0509040201040103" pitchFamily="49" charset="77"/>
              </a:rPr>
              <a:t>(</a:t>
            </a:r>
            <a:r>
              <a:rPr lang="en-CA" sz="1050" dirty="0" err="1">
                <a:solidFill>
                  <a:srgbClr val="0086B3"/>
                </a:solidFill>
                <a:latin typeface="DM Mono" panose="020B0509040201040103" pitchFamily="49" charset="77"/>
              </a:rPr>
              <a:t>tips_df</a:t>
            </a:r>
            <a:r>
              <a:rPr lang="en-CA" sz="1050" dirty="0">
                <a:solidFill>
                  <a:srgbClr val="63A35C"/>
                </a:solidFill>
                <a:latin typeface="DM Mono" panose="020B0509040201040103" pitchFamily="49" charset="77"/>
              </a:rPr>
              <a:t>, </a:t>
            </a:r>
            <a:r>
              <a:rPr lang="en-CA" sz="1050" dirty="0" err="1">
                <a:solidFill>
                  <a:srgbClr val="0086B3"/>
                </a:solidFill>
                <a:latin typeface="DM Mono" panose="020B0509040201040103" pitchFamily="49" charset="77"/>
              </a:rPr>
              <a:t>run_date</a:t>
            </a: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sp>
        <p:nvSpPr>
          <p:cNvPr id="2" name="TextBox 1">
            <a:extLst>
              <a:ext uri="{FF2B5EF4-FFF2-40B4-BE49-F238E27FC236}">
                <a16:creationId xmlns:a16="http://schemas.microsoft.com/office/drawing/2014/main" id="{C4EE4217-CCC6-C59D-E7EE-0A5FD29FC704}"/>
              </a:ext>
            </a:extLst>
          </p:cNvPr>
          <p:cNvSpPr txBox="1"/>
          <p:nvPr/>
        </p:nvSpPr>
        <p:spPr>
          <a:xfrm>
            <a:off x="563125" y="1471588"/>
            <a:ext cx="8273419" cy="276999"/>
          </a:xfrm>
          <a:prstGeom prst="rect">
            <a:avLst/>
          </a:prstGeom>
          <a:noFill/>
        </p:spPr>
        <p:txBody>
          <a:bodyPr wrap="none" rtlCol="0">
            <a:spAutoFit/>
          </a:bodyPr>
          <a:lstStyle/>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grpSp>
        <p:nvGrpSpPr>
          <p:cNvPr id="12" name="Google Shape;864;p78">
            <a:extLst>
              <a:ext uri="{FF2B5EF4-FFF2-40B4-BE49-F238E27FC236}">
                <a16:creationId xmlns:a16="http://schemas.microsoft.com/office/drawing/2014/main" id="{C4A56B34-2F6C-C173-1C37-D24980B03246}"/>
              </a:ext>
            </a:extLst>
          </p:cNvPr>
          <p:cNvGrpSpPr/>
          <p:nvPr/>
        </p:nvGrpSpPr>
        <p:grpSpPr>
          <a:xfrm>
            <a:off x="8671204" y="1105545"/>
            <a:ext cx="388350" cy="388350"/>
            <a:chOff x="9069139" y="3565127"/>
            <a:chExt cx="517800" cy="517800"/>
          </a:xfrm>
          <a:solidFill>
            <a:srgbClr val="E80F1C"/>
          </a:solidFill>
        </p:grpSpPr>
        <p:sp>
          <p:nvSpPr>
            <p:cNvPr id="13" name="Google Shape;865;p78">
              <a:extLst>
                <a:ext uri="{FF2B5EF4-FFF2-40B4-BE49-F238E27FC236}">
                  <a16:creationId xmlns:a16="http://schemas.microsoft.com/office/drawing/2014/main" id="{09959DF0-9220-D21D-52D0-91178B55C58D}"/>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99A7D413-F557-A798-8172-AC5E46C16C19}"/>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78098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d box">
            <a:extLst>
              <a:ext uri="{FF2B5EF4-FFF2-40B4-BE49-F238E27FC236}">
                <a16:creationId xmlns:a16="http://schemas.microsoft.com/office/drawing/2014/main" id="{25ECB3B8-FAEA-C7A8-A6D1-9AC4D9974B58}"/>
              </a:ext>
            </a:extLst>
          </p:cNvPr>
          <p:cNvSpPr/>
          <p:nvPr/>
        </p:nvSpPr>
        <p:spPr>
          <a:xfrm>
            <a:off x="568950" y="16934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blue box">
            <a:extLst>
              <a:ext uri="{FF2B5EF4-FFF2-40B4-BE49-F238E27FC236}">
                <a16:creationId xmlns:a16="http://schemas.microsoft.com/office/drawing/2014/main" id="{C881E9FD-D5A8-E658-6669-F3BD80BF9E10}"/>
              </a:ext>
            </a:extLst>
          </p:cNvPr>
          <p:cNvSpPr/>
          <p:nvPr/>
        </p:nvSpPr>
        <p:spPr>
          <a:xfrm>
            <a:off x="563125" y="839324"/>
            <a:ext cx="8159372" cy="813625"/>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119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assert">
            <a:extLst>
              <a:ext uri="{FF2B5EF4-FFF2-40B4-BE49-F238E27FC236}">
                <a16:creationId xmlns:a16="http://schemas.microsoft.com/office/drawing/2014/main" id="{46C515E2-ECEE-9B8A-2E01-002CE6936A93}"/>
              </a:ext>
            </a:extLst>
          </p:cNvPr>
          <p:cNvSpPr/>
          <p:nvPr/>
        </p:nvSpPr>
        <p:spPr>
          <a:xfrm>
            <a:off x="551695" y="165295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act">
            <a:extLst>
              <a:ext uri="{FF2B5EF4-FFF2-40B4-BE49-F238E27FC236}">
                <a16:creationId xmlns:a16="http://schemas.microsoft.com/office/drawing/2014/main" id="{313901A2-C695-A54C-AED7-A969673DBD48}"/>
              </a:ext>
            </a:extLst>
          </p:cNvPr>
          <p:cNvSpPr/>
          <p:nvPr/>
        </p:nvSpPr>
        <p:spPr>
          <a:xfrm>
            <a:off x="551573" y="851653"/>
            <a:ext cx="8396483"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10436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26168F40-69CD-50E6-E494-B629AEFD4838}"/>
              </a:ext>
            </a:extLst>
          </p:cNvPr>
          <p:cNvGraphicFramePr/>
          <p:nvPr>
            <p:extLst>
              <p:ext uri="{D42A27DB-BD31-4B8C-83A1-F6EECF244321}">
                <p14:modId xmlns:p14="http://schemas.microsoft.com/office/powerpoint/2010/main" val="3514691953"/>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63919" y="124997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2131" y="1360350"/>
            <a:ext cx="141891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27303097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1861065"/>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12" name="Rectangle 11">
            <a:extLst>
              <a:ext uri="{FF2B5EF4-FFF2-40B4-BE49-F238E27FC236}">
                <a16:creationId xmlns:a16="http://schemas.microsoft.com/office/drawing/2014/main" id="{0C5692FD-8356-36AF-7371-5744AD7FB96A}"/>
              </a:ext>
            </a:extLst>
          </p:cNvPr>
          <p:cNvSpPr/>
          <p:nvPr/>
        </p:nvSpPr>
        <p:spPr>
          <a:xfrm>
            <a:off x="1741255" y="1202961"/>
            <a:ext cx="6826815" cy="2783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assert">
            <a:extLst>
              <a:ext uri="{FF2B5EF4-FFF2-40B4-BE49-F238E27FC236}">
                <a16:creationId xmlns:a16="http://schemas.microsoft.com/office/drawing/2014/main" id="{171FC135-EDF0-AE4D-695C-D606C21A0EE5}"/>
              </a:ext>
            </a:extLst>
          </p:cNvPr>
          <p:cNvSpPr/>
          <p:nvPr/>
        </p:nvSpPr>
        <p:spPr>
          <a:xfrm>
            <a:off x="563125" y="151579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3" name="!!act">
            <a:extLst>
              <a:ext uri="{FF2B5EF4-FFF2-40B4-BE49-F238E27FC236}">
                <a16:creationId xmlns:a16="http://schemas.microsoft.com/office/drawing/2014/main" id="{CF847FD0-1DA8-C5D1-8A5F-C9CA5C814656}"/>
              </a:ext>
            </a:extLst>
          </p:cNvPr>
          <p:cNvSpPr/>
          <p:nvPr/>
        </p:nvSpPr>
        <p:spPr>
          <a:xfrm>
            <a:off x="551574" y="851653"/>
            <a:ext cx="8170924" cy="646331"/>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6392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count_reviews">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left_anti</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sp>
        <p:nvSpPr>
          <p:cNvPr id="9" name="Rectangle 8">
            <a:extLst>
              <a:ext uri="{FF2B5EF4-FFF2-40B4-BE49-F238E27FC236}">
                <a16:creationId xmlns:a16="http://schemas.microsoft.com/office/drawing/2014/main" id="{32FD9669-6D35-03BB-ECE6-0A829C7321BC}"/>
              </a:ext>
            </a:extLst>
          </p:cNvPr>
          <p:cNvSpPr/>
          <p:nvPr/>
        </p:nvSpPr>
        <p:spPr>
          <a:xfrm>
            <a:off x="563125" y="1542327"/>
            <a:ext cx="5090432" cy="772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2465495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Rectangle 2">
            <a:extLst>
              <a:ext uri="{FF2B5EF4-FFF2-40B4-BE49-F238E27FC236}">
                <a16:creationId xmlns:a16="http://schemas.microsoft.com/office/drawing/2014/main" id="{34CEC7DC-3DCA-57E5-061E-45AB0BDA1604}"/>
              </a:ext>
            </a:extLst>
          </p:cNvPr>
          <p:cNvSpPr/>
          <p:nvPr/>
        </p:nvSpPr>
        <p:spPr>
          <a:xfrm>
            <a:off x="544191" y="965329"/>
            <a:ext cx="8046364" cy="2862322"/>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p>
          <a:p>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endParaRPr lang="en-CA" sz="1200" dirty="0">
              <a:solidFill>
                <a:srgbClr val="0086B3"/>
              </a:solidFill>
              <a:latin typeface="DM Mono" panose="020B0509040201040103" pitchFamily="49" charset="77"/>
            </a:endParaRPr>
          </a:p>
          <a:p>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183691"/>
                </a:solidFill>
                <a:latin typeface="DM Mono" panose="020B0509040201040103" pitchFamily="49" charset="77"/>
              </a:rPr>
              <a:t>'date</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p>
          <a:p>
            <a:r>
              <a:rPr lang="en-CA" sz="1200" dirty="0">
                <a:solidFill>
                  <a:srgbClr val="63A35C"/>
                </a:solidFill>
                <a:latin typeface="DM Mono" panose="020B0509040201040103" pitchFamily="49" charset="77"/>
              </a:rPr>
              <a:t>      </a:t>
            </a:r>
            <a:r>
              <a:rPr lang="en-CA" sz="1200" dirty="0">
                <a:solidFill>
                  <a:srgbClr val="660099"/>
                </a:solidFill>
                <a:highlight>
                  <a:srgbClr val="FFFF00"/>
                </a:highlight>
                <a:latin typeface="DM Mono" panose="020B0509040201040103" pitchFamily="49" charset="77"/>
              </a:rPr>
              <a:t>how</a:t>
            </a:r>
            <a:r>
              <a:rPr lang="en-CA" sz="1200" dirty="0">
                <a:solidFill>
                  <a:srgbClr val="A71D5D"/>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left_anti</a:t>
            </a:r>
            <a:r>
              <a:rPr lang="en-CA" sz="1200" dirty="0">
                <a:solidFill>
                  <a:srgbClr val="183691"/>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select</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columns</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union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filter</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date</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groupby</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count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reviews_df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withColumnRenamed</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"count"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latin typeface="DM Mono" panose="020B0509040201040103" pitchFamily="49" charset="77"/>
              </a:rPr>
              <a:t>reviews_df</a:t>
            </a:r>
            <a:endParaRPr lang="en-US" sz="1200" dirty="0">
              <a:latin typeface="DM Mono" panose="020B0509040201040103" pitchFamily="49" charset="77"/>
            </a:endParaRPr>
          </a:p>
        </p:txBody>
      </p:sp>
      <p:pic>
        <p:nvPicPr>
          <p:cNvPr id="7" name="!!bug">
            <a:extLst>
              <a:ext uri="{FF2B5EF4-FFF2-40B4-BE49-F238E27FC236}">
                <a16:creationId xmlns:a16="http://schemas.microsoft.com/office/drawing/2014/main" id="{E8E1701A-DB14-09E6-8679-3E03918B0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610734" y="2011814"/>
            <a:ext cx="435810" cy="3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00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2523523"/>
            <a:ext cx="9141619" cy="664628"/>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bug">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7727631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ctangle 4">
            <a:extLst>
              <a:ext uri="{FF2B5EF4-FFF2-40B4-BE49-F238E27FC236}">
                <a16:creationId xmlns:a16="http://schemas.microsoft.com/office/drawing/2014/main" id="{B2117548-9F28-4C84-B2C9-2C04401D19A6}"/>
              </a:ext>
            </a:extLst>
          </p:cNvPr>
          <p:cNvSpPr/>
          <p:nvPr/>
        </p:nvSpPr>
        <p:spPr>
          <a:xfrm>
            <a:off x="1191" y="768463"/>
            <a:ext cx="9141619" cy="1723875"/>
          </a:xfrm>
          <a:prstGeom prst="rect">
            <a:avLst/>
          </a:prstGeom>
          <a:solidFill>
            <a:srgbClr val="FFC000">
              <a:alpha val="5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5" name="Picture 2">
            <a:extLst>
              <a:ext uri="{FF2B5EF4-FFF2-40B4-BE49-F238E27FC236}">
                <a16:creationId xmlns:a16="http://schemas.microsoft.com/office/drawing/2014/main" id="{EA4E40A6-83D7-7B6C-D861-93F4CEA24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85465">
            <a:off x="98404" y="2515487"/>
            <a:ext cx="435810" cy="339470"/>
          </a:xfrm>
          <a:prstGeom prst="rect">
            <a:avLst/>
          </a:prstGeom>
          <a:noFill/>
          <a:extLst>
            <a:ext uri="{909E8E84-426E-40DD-AFC4-6F175D3DCCD1}">
              <a14:hiddenFill xmlns:a14="http://schemas.microsoft.com/office/drawing/2010/main">
                <a:solidFill>
                  <a:srgbClr val="FFFFFF"/>
                </a:solidFill>
              </a14:hiddenFill>
            </a:ext>
          </a:extLst>
        </p:spPr>
      </p:pic>
      <p:sp>
        <p:nvSpPr>
          <p:cNvPr id="10" name="!!arrange">
            <a:extLst>
              <a:ext uri="{FF2B5EF4-FFF2-40B4-BE49-F238E27FC236}">
                <a16:creationId xmlns:a16="http://schemas.microsoft.com/office/drawing/2014/main" id="{5852C014-DE0A-3AB8-DEA4-01C2D3CF98C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2" name="!!assert">
            <a:extLst>
              <a:ext uri="{FF2B5EF4-FFF2-40B4-BE49-F238E27FC236}">
                <a16:creationId xmlns:a16="http://schemas.microsoft.com/office/drawing/2014/main" id="{D5DCFB6A-37F4-88DD-105E-EB528D2A9338}"/>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C0A58DB1-390A-53CF-52A3-A0BA98B645FA}"/>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20758853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strike="sngStrike" dirty="0"/>
              <a:t>Squeeze</a:t>
            </a:r>
            <a:r>
              <a:rPr lang="en-CA" dirty="0"/>
              <a:t> 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7" name="!!blue box">
            <a:extLst>
              <a:ext uri="{FF2B5EF4-FFF2-40B4-BE49-F238E27FC236}">
                <a16:creationId xmlns:a16="http://schemas.microsoft.com/office/drawing/2014/main" id="{BA104F1A-9354-CCE0-5D7B-27DBEE070BC4}"/>
              </a:ext>
            </a:extLst>
          </p:cNvPr>
          <p:cNvSpPr/>
          <p:nvPr/>
        </p:nvSpPr>
        <p:spPr>
          <a:xfrm>
            <a:off x="394891" y="2206097"/>
            <a:ext cx="8185985" cy="598615"/>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d box">
            <a:extLst>
              <a:ext uri="{FF2B5EF4-FFF2-40B4-BE49-F238E27FC236}">
                <a16:creationId xmlns:a16="http://schemas.microsoft.com/office/drawing/2014/main" id="{3DC366F7-C7F6-90F9-F424-2F5969201CE2}"/>
              </a:ext>
            </a:extLst>
          </p:cNvPr>
          <p:cNvSpPr/>
          <p:nvPr/>
        </p:nvSpPr>
        <p:spPr>
          <a:xfrm>
            <a:off x="394891" y="2869279"/>
            <a:ext cx="8185985" cy="253871"/>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arrange">
            <a:extLst>
              <a:ext uri="{FF2B5EF4-FFF2-40B4-BE49-F238E27FC236}">
                <a16:creationId xmlns:a16="http://schemas.microsoft.com/office/drawing/2014/main" id="{361D89A7-1550-5DF2-6A5F-1B920633085C}"/>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870718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green box">
            <a:extLst>
              <a:ext uri="{FF2B5EF4-FFF2-40B4-BE49-F238E27FC236}">
                <a16:creationId xmlns:a16="http://schemas.microsoft.com/office/drawing/2014/main" id="{AC8A58E5-5EA7-2839-FCD7-3B16B38CCBC9}"/>
              </a:ext>
            </a:extLst>
          </p:cNvPr>
          <p:cNvSpPr/>
          <p:nvPr/>
        </p:nvSpPr>
        <p:spPr>
          <a:xfrm>
            <a:off x="394891" y="774216"/>
            <a:ext cx="8185985" cy="12831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Tree>
    <p:extLst>
      <p:ext uri="{BB962C8B-B14F-4D97-AF65-F5344CB8AC3E}">
        <p14:creationId xmlns:p14="http://schemas.microsoft.com/office/powerpoint/2010/main" val="3040715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Simplify"/>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chemeClr val="bg1">
                    <a:lumMod val="75000"/>
                  </a:schemeClr>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tips_df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9" name="!!green box">
            <a:extLst>
              <a:ext uri="{FF2B5EF4-FFF2-40B4-BE49-F238E27FC236}">
                <a16:creationId xmlns:a16="http://schemas.microsoft.com/office/drawing/2014/main" id="{2ADF328D-F280-FFC6-6C48-9BFD0B8DB318}"/>
              </a:ext>
            </a:extLst>
          </p:cNvPr>
          <p:cNvSpPr/>
          <p:nvPr/>
        </p:nvSpPr>
        <p:spPr>
          <a:xfrm>
            <a:off x="408318" y="1313518"/>
            <a:ext cx="8185985" cy="43762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78787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863438"/>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2180833"/>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686304"/>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38898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129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87618" y="1316672"/>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0" name="Rectangle 9">
            <a:extLst>
              <a:ext uri="{FF2B5EF4-FFF2-40B4-BE49-F238E27FC236}">
                <a16:creationId xmlns:a16="http://schemas.microsoft.com/office/drawing/2014/main" id="{CA8E12AF-E53E-E934-85EF-506DCEFBB874}"/>
              </a:ext>
            </a:extLst>
          </p:cNvPr>
          <p:cNvSpPr/>
          <p:nvPr/>
        </p:nvSpPr>
        <p:spPr>
          <a:xfrm>
            <a:off x="579771" y="1702814"/>
            <a:ext cx="6155834" cy="31162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47079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09"/>
        <p:cNvGrpSpPr/>
        <p:nvPr/>
      </p:nvGrpSpPr>
      <p:grpSpPr>
        <a:xfrm>
          <a:off x="0" y="0"/>
          <a:ext cx="0" cy="0"/>
          <a:chOff x="0" y="0"/>
          <a:chExt cx="0" cy="0"/>
        </a:xfrm>
      </p:grpSpPr>
      <p:sp>
        <p:nvSpPr>
          <p:cNvPr id="511" name="Google Shape;511;p63"/>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12" name="Google Shape;512;p63"/>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10" name="Google Shape;510;p6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a:t>
            </a:fld>
            <a:endParaRPr dirty="0"/>
          </a:p>
        </p:txBody>
      </p:sp>
      <p:sp>
        <p:nvSpPr>
          <p:cNvPr id="514" name="Google Shape;514;p63"/>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10" name="Google Shape;504;p62">
            <a:extLst>
              <a:ext uri="{FF2B5EF4-FFF2-40B4-BE49-F238E27FC236}">
                <a16:creationId xmlns:a16="http://schemas.microsoft.com/office/drawing/2014/main" id="{BE47BFBB-2BA3-B660-6ECB-0F945676F85F}"/>
              </a:ext>
            </a:extLst>
          </p:cNvPr>
          <p:cNvGraphicFramePr/>
          <p:nvPr>
            <p:extLst>
              <p:ext uri="{D42A27DB-BD31-4B8C-83A1-F6EECF244321}">
                <p14:modId xmlns:p14="http://schemas.microsoft.com/office/powerpoint/2010/main" val="1201102139"/>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15" name="Google Shape;515;p63"/>
          <p:cNvSpPr/>
          <p:nvPr/>
        </p:nvSpPr>
        <p:spPr>
          <a:xfrm>
            <a:off x="299720" y="1279183"/>
            <a:ext cx="2452612"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16" name="Google Shape;516;p63"/>
          <p:cNvSpPr/>
          <p:nvPr/>
        </p:nvSpPr>
        <p:spPr>
          <a:xfrm>
            <a:off x="3893329" y="1360350"/>
            <a:ext cx="504760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ctangle 9">
            <a:extLst>
              <a:ext uri="{FF2B5EF4-FFF2-40B4-BE49-F238E27FC236}">
                <a16:creationId xmlns:a16="http://schemas.microsoft.com/office/drawing/2014/main" id="{537A934D-2352-087E-7881-0F8C39D7E606}"/>
              </a:ext>
            </a:extLst>
          </p:cNvPr>
          <p:cNvSpPr/>
          <p:nvPr/>
        </p:nvSpPr>
        <p:spPr>
          <a:xfrm>
            <a:off x="579771" y="1702814"/>
            <a:ext cx="8142727" cy="830997"/>
          </a:xfrm>
          <a:prstGeom prst="rect">
            <a:avLst/>
          </a:prstGeom>
          <a:solidFill>
            <a:srgbClr val="00B6E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This code is part of our system under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7424464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2111849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252725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51574" y="1723627"/>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02923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checkin_df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9508911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75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highlight>
                  <a:srgbClr val="FFFF00"/>
                </a:highlight>
                <a:latin typeface="DM Mono" panose="020B0509040201040103" pitchFamily="49" charset="77"/>
              </a:rPr>
            </a:br>
            <a:endParaRPr lang="en-CA" sz="1200" dirty="0">
              <a:highlight>
                <a:srgbClr val="FFFF00"/>
              </a:highlight>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976649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78712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chemeClr val="bg1">
                    <a:lumMod val="75000"/>
                  </a:schemeClr>
                </a:solidFill>
                <a:latin typeface="DM Mono" panose="020B0509040201040103" pitchFamily="49" charset="77"/>
              </a:rPr>
              <a:t>checkin_df</a:t>
            </a:r>
            <a:r>
              <a:rPr lang="en-CA" sz="1200" dirty="0">
                <a:solidFill>
                  <a:schemeClr val="bg1">
                    <a:lumMod val="50000"/>
                  </a:schemeClr>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A7DA7AD-1202-C5ED-20D7-66B7F7B11678}"/>
              </a:ext>
            </a:extLst>
          </p:cNvPr>
          <p:cNvSpPr/>
          <p:nvPr/>
        </p:nvSpPr>
        <p:spPr>
          <a:xfrm>
            <a:off x="579771" y="1132367"/>
            <a:ext cx="7744672"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8127561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18" name="TextBox 17">
            <a:extLst>
              <a:ext uri="{FF2B5EF4-FFF2-40B4-BE49-F238E27FC236}">
                <a16:creationId xmlns:a16="http://schemas.microsoft.com/office/drawing/2014/main" id="{A6561530-B5BB-8C6F-14F5-F76831E97C19}"/>
              </a:ext>
            </a:extLst>
          </p:cNvPr>
          <p:cNvSpPr txBox="1"/>
          <p:nvPr/>
        </p:nvSpPr>
        <p:spPr>
          <a:xfrm>
            <a:off x="579771" y="133667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441265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908E8EC6-5283-DCC2-ACF5-00A3B8FBB265}"/>
              </a:ext>
            </a:extLst>
          </p:cNvPr>
          <p:cNvSpPr/>
          <p:nvPr/>
        </p:nvSpPr>
        <p:spPr>
          <a:xfrm>
            <a:off x="383252" y="3510548"/>
            <a:ext cx="8354219" cy="212708"/>
          </a:xfrm>
          <a:prstGeom prst="rect">
            <a:avLst/>
          </a:prstGeom>
          <a:solidFill>
            <a:schemeClr val="accent1">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Rectangle 10">
            <a:extLst>
              <a:ext uri="{FF2B5EF4-FFF2-40B4-BE49-F238E27FC236}">
                <a16:creationId xmlns:a16="http://schemas.microsoft.com/office/drawing/2014/main" id="{D8540CA4-E77D-0462-9A44-32275F31DC17}"/>
              </a:ext>
            </a:extLst>
          </p:cNvPr>
          <p:cNvSpPr/>
          <p:nvPr/>
        </p:nvSpPr>
        <p:spPr>
          <a:xfrm>
            <a:off x="383253" y="3106090"/>
            <a:ext cx="8354219" cy="212708"/>
          </a:xfrm>
          <a:prstGeom prst="rect">
            <a:avLst/>
          </a:prstGeom>
          <a:solidFill>
            <a:schemeClr val="accent3">
              <a:alpha val="50196"/>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a:extLst>
              <a:ext uri="{FF2B5EF4-FFF2-40B4-BE49-F238E27FC236}">
                <a16:creationId xmlns:a16="http://schemas.microsoft.com/office/drawing/2014/main" id="{312B751F-1CA6-38CB-FDB5-73BAAD9AE9A7}"/>
              </a:ext>
            </a:extLst>
          </p:cNvPr>
          <p:cNvSpPr/>
          <p:nvPr/>
        </p:nvSpPr>
        <p:spPr>
          <a:xfrm>
            <a:off x="394891" y="1015248"/>
            <a:ext cx="8354219" cy="2021867"/>
          </a:xfrm>
          <a:prstGeom prst="rect">
            <a:avLst/>
          </a:prstGeom>
          <a:solidFill>
            <a:srgbClr val="85DDB5">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124486"/>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655903"/>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4" name="Rectangle 13">
            <a:extLst>
              <a:ext uri="{FF2B5EF4-FFF2-40B4-BE49-F238E27FC236}">
                <a16:creationId xmlns:a16="http://schemas.microsoft.com/office/drawing/2014/main" id="{CB232F2E-FB34-90BD-4A66-9B64C6747269}"/>
              </a:ext>
            </a:extLst>
          </p:cNvPr>
          <p:cNvSpPr/>
          <p:nvPr/>
        </p:nvSpPr>
        <p:spPr>
          <a:xfrm>
            <a:off x="2681630" y="960263"/>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7" name="!!b_reviews_df">
            <a:extLst>
              <a:ext uri="{FF2B5EF4-FFF2-40B4-BE49-F238E27FC236}">
                <a16:creationId xmlns:a16="http://schemas.microsoft.com/office/drawing/2014/main" id="{B118C849-FCFC-AAE9-ABB3-5E558C1615B3}"/>
              </a:ext>
            </a:extLst>
          </p:cNvPr>
          <p:cNvSpPr txBox="1"/>
          <p:nvPr/>
        </p:nvSpPr>
        <p:spPr>
          <a:xfrm>
            <a:off x="575347" y="970157"/>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4602725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139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A2AE1F5C-0D1A-FF13-7E10-6AE5D95B8F70}"/>
              </a:ext>
            </a:extLst>
          </p:cNvPr>
          <p:cNvSpPr/>
          <p:nvPr/>
        </p:nvSpPr>
        <p:spPr>
          <a:xfrm>
            <a:off x="2684519" y="2511612"/>
            <a:ext cx="5836953" cy="276999"/>
          </a:xfrm>
          <a:prstGeom prst="rect">
            <a:avLst/>
          </a:prstGeom>
        </p:spPr>
        <p:txBody>
          <a:bodyPr wrap="square">
            <a:spAutoFit/>
          </a:bodyPr>
          <a:lstStyle/>
          <a:p>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13" name="!!b_reviews_df">
            <a:extLst>
              <a:ext uri="{FF2B5EF4-FFF2-40B4-BE49-F238E27FC236}">
                <a16:creationId xmlns:a16="http://schemas.microsoft.com/office/drawing/2014/main" id="{A971D450-6381-47EE-0EC7-F5A01B9C7A1B}"/>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Tree>
    <p:extLst>
      <p:ext uri="{BB962C8B-B14F-4D97-AF65-F5344CB8AC3E}">
        <p14:creationId xmlns:p14="http://schemas.microsoft.com/office/powerpoint/2010/main" val="25388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2" name="Google Shape;522;p64"/>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23" name="Google Shape;523;p6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t>The PANDEMIC_RECOVERY table</a:t>
            </a:r>
            <a:endParaRPr dirty="0"/>
          </a:p>
        </p:txBody>
      </p:sp>
      <p:sp>
        <p:nvSpPr>
          <p:cNvPr id="521" name="Google Shape;521;p6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a:t>
            </a:fld>
            <a:endParaRPr dirty="0"/>
          </a:p>
        </p:txBody>
      </p:sp>
      <p:sp>
        <p:nvSpPr>
          <p:cNvPr id="525" name="Google Shape;525;p6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233910D9-B704-D6ED-9636-11CDEAD4C816}"/>
              </a:ext>
            </a:extLst>
          </p:cNvPr>
          <p:cNvGraphicFramePr/>
          <p:nvPr>
            <p:extLst>
              <p:ext uri="{D42A27DB-BD31-4B8C-83A1-F6EECF244321}">
                <p14:modId xmlns:p14="http://schemas.microsoft.com/office/powerpoint/2010/main" val="3139968642"/>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26" name="Google Shape;526;p64"/>
          <p:cNvSpPr/>
          <p:nvPr/>
        </p:nvSpPr>
        <p:spPr>
          <a:xfrm>
            <a:off x="271320" y="1488533"/>
            <a:ext cx="3619362" cy="3222676"/>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27" name="Google Shape;527;p64"/>
          <p:cNvSpPr/>
          <p:nvPr/>
        </p:nvSpPr>
        <p:spPr>
          <a:xfrm>
            <a:off x="5086799" y="1360350"/>
            <a:ext cx="385413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highlight>
                  <a:srgbClr val="FFFF00"/>
                </a:highlight>
                <a:latin typeface="DM Mono" panose="020B0509040201040103" pitchFamily="49" charset="77"/>
              </a:rPr>
              <a:t>empty</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413935"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endParaRPr lang="en-US" sz="1200" dirty="0"/>
          </a:p>
        </p:txBody>
      </p:sp>
      <p:sp>
        <p:nvSpPr>
          <p:cNvPr id="3" name="Rectangle 2">
            <a:extLst>
              <a:ext uri="{FF2B5EF4-FFF2-40B4-BE49-F238E27FC236}">
                <a16:creationId xmlns:a16="http://schemas.microsoft.com/office/drawing/2014/main" id="{9BC6B2CB-06D9-4F30-A151-C05F8B855D3A}"/>
              </a:ext>
            </a:extLst>
          </p:cNvPr>
          <p:cNvSpPr/>
          <p:nvPr/>
        </p:nvSpPr>
        <p:spPr>
          <a:xfrm>
            <a:off x="2683431" y="2510125"/>
            <a:ext cx="4089581" cy="276999"/>
          </a:xfrm>
          <a:prstGeom prst="rect">
            <a:avLst/>
          </a:prstGeom>
        </p:spPr>
        <p:txBody>
          <a:bodyPr wrap="none">
            <a:spAutoFit/>
          </a:bodyPr>
          <a:lstStyle/>
          <a:p>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9744767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877163"/>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349472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2695550"/>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026517"/>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9771" y="1192774"/>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250779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316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7622600"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673173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768141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Simplify the Top</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220006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xfrm>
            <a:off x="573193" y="2352938"/>
            <a:ext cx="7994475" cy="437625"/>
          </a:xfrm>
          <a:prstGeom prst="rect">
            <a:avLst/>
          </a:prstGeom>
        </p:spPr>
        <p:txBody>
          <a:bodyPr spcFirstLastPara="1" wrap="square" lIns="0" tIns="0" rIns="0" bIns="0" anchor="ctr" anchorCtr="0">
            <a:noAutofit/>
          </a:bodyPr>
          <a:lstStyle/>
          <a:p>
            <a:pPr lvl="0" algn="ctr"/>
            <a:r>
              <a:rPr lang="en-CA" sz="5400" dirty="0"/>
              <a:t>Is It Worth It?</a:t>
            </a:r>
            <a:endParaRPr sz="5400"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3805692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Is It Worth It?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6" name="Rectangle 5">
            <a:extLst>
              <a:ext uri="{FF2B5EF4-FFF2-40B4-BE49-F238E27FC236}">
                <a16:creationId xmlns:a16="http://schemas.microsoft.com/office/drawing/2014/main" id="{AAD9B4C1-3CBB-2AC7-3EEE-AC1555F9049E}"/>
              </a:ext>
            </a:extLst>
          </p:cNvPr>
          <p:cNvSpPr/>
          <p:nvPr/>
        </p:nvSpPr>
        <p:spPr>
          <a:xfrm>
            <a:off x="4392356" y="2059030"/>
            <a:ext cx="4053699" cy="2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2E445715-3F78-7C2D-7D5C-AD2C3B3192B9}"/>
              </a:ext>
            </a:extLst>
          </p:cNvPr>
          <p:cNvGrpSpPr/>
          <p:nvPr/>
        </p:nvGrpSpPr>
        <p:grpSpPr>
          <a:xfrm>
            <a:off x="4392357" y="2943057"/>
            <a:ext cx="4077455" cy="265922"/>
            <a:chOff x="5854887" y="4047167"/>
            <a:chExt cx="5436607" cy="354563"/>
          </a:xfrm>
        </p:grpSpPr>
        <p:sp>
          <p:nvSpPr>
            <p:cNvPr id="13" name="Rectangle 12">
              <a:extLst>
                <a:ext uri="{FF2B5EF4-FFF2-40B4-BE49-F238E27FC236}">
                  <a16:creationId xmlns:a16="http://schemas.microsoft.com/office/drawing/2014/main" id="{0FF817EE-A955-D10E-430B-859DCDCFEEEE}"/>
                </a:ext>
              </a:extLst>
            </p:cNvPr>
            <p:cNvSpPr/>
            <p:nvPr/>
          </p:nvSpPr>
          <p:spPr>
            <a:xfrm>
              <a:off x="585488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08F8B8AA-6A6E-9473-D1A7-DD3ABD49234A}"/>
                </a:ext>
              </a:extLst>
            </p:cNvPr>
            <p:cNvSpPr/>
            <p:nvPr/>
          </p:nvSpPr>
          <p:spPr>
            <a:xfrm>
              <a:off x="641588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0E0D670A-ABA2-E396-3A03-47CB75A84FD8}"/>
                </a:ext>
              </a:extLst>
            </p:cNvPr>
            <p:cNvSpPr/>
            <p:nvPr/>
          </p:nvSpPr>
          <p:spPr>
            <a:xfrm>
              <a:off x="697687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a:extLst>
                <a:ext uri="{FF2B5EF4-FFF2-40B4-BE49-F238E27FC236}">
                  <a16:creationId xmlns:a16="http://schemas.microsoft.com/office/drawing/2014/main" id="{BDBAEECE-DB5D-0BCF-CA31-F3A8D4BC63B8}"/>
                </a:ext>
              </a:extLst>
            </p:cNvPr>
            <p:cNvSpPr/>
            <p:nvPr/>
          </p:nvSpPr>
          <p:spPr>
            <a:xfrm>
              <a:off x="753787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69050F65-A7A6-3833-1937-4D31E1EF8445}"/>
                </a:ext>
              </a:extLst>
            </p:cNvPr>
            <p:cNvSpPr/>
            <p:nvPr/>
          </p:nvSpPr>
          <p:spPr>
            <a:xfrm>
              <a:off x="809886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Rectangle 37">
              <a:extLst>
                <a:ext uri="{FF2B5EF4-FFF2-40B4-BE49-F238E27FC236}">
                  <a16:creationId xmlns:a16="http://schemas.microsoft.com/office/drawing/2014/main" id="{209A5805-C53F-24F5-8213-E22E9B077271}"/>
                </a:ext>
              </a:extLst>
            </p:cNvPr>
            <p:cNvSpPr/>
            <p:nvPr/>
          </p:nvSpPr>
          <p:spPr>
            <a:xfrm>
              <a:off x="865986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Rectangle 38">
              <a:extLst>
                <a:ext uri="{FF2B5EF4-FFF2-40B4-BE49-F238E27FC236}">
                  <a16:creationId xmlns:a16="http://schemas.microsoft.com/office/drawing/2014/main" id="{7AB8F05D-C6DE-B6EC-EA8F-6D37EF1603D7}"/>
                </a:ext>
              </a:extLst>
            </p:cNvPr>
            <p:cNvSpPr/>
            <p:nvPr/>
          </p:nvSpPr>
          <p:spPr>
            <a:xfrm>
              <a:off x="922085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ectangle 39">
              <a:extLst>
                <a:ext uri="{FF2B5EF4-FFF2-40B4-BE49-F238E27FC236}">
                  <a16:creationId xmlns:a16="http://schemas.microsoft.com/office/drawing/2014/main" id="{2F969006-BB9B-1B0D-C351-ABD54D10B25F}"/>
                </a:ext>
              </a:extLst>
            </p:cNvPr>
            <p:cNvSpPr/>
            <p:nvPr/>
          </p:nvSpPr>
          <p:spPr>
            <a:xfrm>
              <a:off x="9781852"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Rectangle 40">
              <a:extLst>
                <a:ext uri="{FF2B5EF4-FFF2-40B4-BE49-F238E27FC236}">
                  <a16:creationId xmlns:a16="http://schemas.microsoft.com/office/drawing/2014/main" id="{21F6C536-4F0D-F8D2-EAA8-F9616E2300A9}"/>
                </a:ext>
              </a:extLst>
            </p:cNvPr>
            <p:cNvSpPr/>
            <p:nvPr/>
          </p:nvSpPr>
          <p:spPr>
            <a:xfrm>
              <a:off x="10342847"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Rectangle 41">
              <a:extLst>
                <a:ext uri="{FF2B5EF4-FFF2-40B4-BE49-F238E27FC236}">
                  <a16:creationId xmlns:a16="http://schemas.microsoft.com/office/drawing/2014/main" id="{D11DCA1F-7C4F-D7DB-91CD-6FCD08CC392B}"/>
                </a:ext>
              </a:extLst>
            </p:cNvPr>
            <p:cNvSpPr/>
            <p:nvPr/>
          </p:nvSpPr>
          <p:spPr>
            <a:xfrm>
              <a:off x="10903843" y="4047167"/>
              <a:ext cx="387651" cy="35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 name="TextBox 8">
            <a:extLst>
              <a:ext uri="{FF2B5EF4-FFF2-40B4-BE49-F238E27FC236}">
                <a16:creationId xmlns:a16="http://schemas.microsoft.com/office/drawing/2014/main" id="{95F9544F-1FBF-E1DB-3AA0-9B20F1A6E1AA}"/>
              </a:ext>
            </a:extLst>
          </p:cNvPr>
          <p:cNvSpPr txBox="1"/>
          <p:nvPr/>
        </p:nvSpPr>
        <p:spPr>
          <a:xfrm>
            <a:off x="6158797" y="1660356"/>
            <a:ext cx="564578" cy="253916"/>
          </a:xfrm>
          <a:prstGeom prst="rect">
            <a:avLst/>
          </a:prstGeom>
          <a:noFill/>
        </p:spPr>
        <p:txBody>
          <a:bodyPr wrap="none" rtlCol="0">
            <a:spAutoFit/>
          </a:bodyPr>
          <a:lstStyle/>
          <a:p>
            <a:r>
              <a:rPr lang="en-US" sz="1050" dirty="0">
                <a:latin typeface="DM Sans" pitchFamily="2" charset="77"/>
              </a:rPr>
              <a:t>TEST 1</a:t>
            </a:r>
          </a:p>
        </p:txBody>
      </p:sp>
      <p:sp>
        <p:nvSpPr>
          <p:cNvPr id="44" name="TextBox 43">
            <a:extLst>
              <a:ext uri="{FF2B5EF4-FFF2-40B4-BE49-F238E27FC236}">
                <a16:creationId xmlns:a16="http://schemas.microsoft.com/office/drawing/2014/main" id="{8685CF82-AC4A-6456-31FA-A5F832F0DE39}"/>
              </a:ext>
            </a:extLst>
          </p:cNvPr>
          <p:cNvSpPr txBox="1"/>
          <p:nvPr/>
        </p:nvSpPr>
        <p:spPr>
          <a:xfrm>
            <a:off x="6022512" y="2618719"/>
            <a:ext cx="829073" cy="253916"/>
          </a:xfrm>
          <a:prstGeom prst="rect">
            <a:avLst/>
          </a:prstGeom>
          <a:noFill/>
        </p:spPr>
        <p:txBody>
          <a:bodyPr wrap="none" rtlCol="0">
            <a:spAutoFit/>
          </a:bodyPr>
          <a:lstStyle/>
          <a:p>
            <a:r>
              <a:rPr lang="en-US" sz="1050" dirty="0">
                <a:latin typeface="DM Sans" pitchFamily="2" charset="77"/>
              </a:rPr>
              <a:t>TESTS 2-11</a:t>
            </a:r>
          </a:p>
        </p:txBody>
      </p:sp>
      <p:sp>
        <p:nvSpPr>
          <p:cNvPr id="45" name="TextBox 44">
            <a:extLst>
              <a:ext uri="{FF2B5EF4-FFF2-40B4-BE49-F238E27FC236}">
                <a16:creationId xmlns:a16="http://schemas.microsoft.com/office/drawing/2014/main" id="{F4A4219A-8621-64CA-FC53-1304E695CF7F}"/>
              </a:ext>
            </a:extLst>
          </p:cNvPr>
          <p:cNvSpPr txBox="1"/>
          <p:nvPr/>
        </p:nvSpPr>
        <p:spPr>
          <a:xfrm>
            <a:off x="6237003" y="3462489"/>
            <a:ext cx="479618" cy="253916"/>
          </a:xfrm>
          <a:prstGeom prst="rect">
            <a:avLst/>
          </a:prstGeom>
          <a:noFill/>
        </p:spPr>
        <p:txBody>
          <a:bodyPr wrap="none" rtlCol="0">
            <a:spAutoFit/>
          </a:bodyPr>
          <a:lstStyle/>
          <a:p>
            <a:r>
              <a:rPr lang="en-US" sz="1050" dirty="0">
                <a:latin typeface="DM Sans" pitchFamily="2" charset="77"/>
              </a:rPr>
              <a:t>TIME</a:t>
            </a:r>
          </a:p>
        </p:txBody>
      </p:sp>
      <p:cxnSp>
        <p:nvCxnSpPr>
          <p:cNvPr id="11" name="Straight Arrow Connector 10">
            <a:extLst>
              <a:ext uri="{FF2B5EF4-FFF2-40B4-BE49-F238E27FC236}">
                <a16:creationId xmlns:a16="http://schemas.microsoft.com/office/drawing/2014/main" id="{CBD4E0B8-2BB1-2DA8-2EBB-42252A4288C1}"/>
              </a:ext>
            </a:extLst>
          </p:cNvPr>
          <p:cNvCxnSpPr/>
          <p:nvPr/>
        </p:nvCxnSpPr>
        <p:spPr>
          <a:xfrm>
            <a:off x="6786826" y="3577905"/>
            <a:ext cx="1659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102437B-EFCF-B348-57B3-9C4E11F719AD}"/>
              </a:ext>
            </a:extLst>
          </p:cNvPr>
          <p:cNvCxnSpPr>
            <a:cxnSpLocks/>
          </p:cNvCxnSpPr>
          <p:nvPr/>
        </p:nvCxnSpPr>
        <p:spPr>
          <a:xfrm flipH="1">
            <a:off x="4475813" y="3577905"/>
            <a:ext cx="168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1E26C1-6819-B165-ADD8-6E3D035B7CA6}"/>
              </a:ext>
            </a:extLst>
          </p:cNvPr>
          <p:cNvSpPr txBox="1"/>
          <p:nvPr/>
        </p:nvSpPr>
        <p:spPr>
          <a:xfrm>
            <a:off x="459138" y="1764639"/>
            <a:ext cx="3437570" cy="2169825"/>
          </a:xfrm>
          <a:prstGeom prst="rect">
            <a:avLst/>
          </a:prstGeom>
          <a:noFill/>
        </p:spPr>
        <p:txBody>
          <a:bodyPr wrap="square" rtlCol="0">
            <a:spAutoFit/>
          </a:bodyPr>
          <a:lstStyle/>
          <a:p>
            <a:pPr algn="ctr"/>
            <a:r>
              <a:rPr lang="en-US" sz="4050" dirty="0">
                <a:latin typeface="DM Sans" pitchFamily="2" charset="77"/>
              </a:rPr>
              <a:t>The </a:t>
            </a:r>
          </a:p>
          <a:p>
            <a:pPr algn="ctr"/>
            <a:r>
              <a:rPr lang="en-US" sz="5400" dirty="0">
                <a:latin typeface="DM Sans" pitchFamily="2" charset="77"/>
              </a:rPr>
              <a:t>0</a:t>
            </a:r>
            <a:r>
              <a:rPr lang="en-US" sz="4050" dirty="0">
                <a:latin typeface="DM Sans" pitchFamily="2" charset="77"/>
              </a:rPr>
              <a:t> to </a:t>
            </a:r>
            <a:r>
              <a:rPr lang="en-US" sz="5400" dirty="0">
                <a:latin typeface="DM Sans" pitchFamily="2" charset="77"/>
              </a:rPr>
              <a:t>1</a:t>
            </a:r>
            <a:r>
              <a:rPr lang="en-US" sz="4050" dirty="0">
                <a:latin typeface="DM Sans" pitchFamily="2" charset="77"/>
              </a:rPr>
              <a:t> Phenomenon</a:t>
            </a:r>
          </a:p>
        </p:txBody>
      </p:sp>
    </p:spTree>
    <p:extLst>
      <p:ext uri="{BB962C8B-B14F-4D97-AF65-F5344CB8AC3E}">
        <p14:creationId xmlns:p14="http://schemas.microsoft.com/office/powerpoint/2010/main" val="42189575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34646262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40746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mobile review">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1mobile review">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1checkin">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otal">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1total">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2757819"/>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checkins">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solidFill>
                <a:latin typeface="DM Mono" panose="020B0509040201040103" pitchFamily="49" charset="77"/>
              </a:rPr>
              <a:t>0 </a:t>
            </a:r>
          </a:p>
          <a:p>
            <a:pPr algn="ctr"/>
            <a:r>
              <a:rPr lang="en-US" sz="1200" dirty="0" err="1">
                <a:solidFill>
                  <a:schemeClr val="bg2"/>
                </a:solidFill>
                <a:latin typeface="DM Mono" panose="020B0509040201040103" pitchFamily="49" charset="77"/>
              </a:rPr>
              <a:t>Checkins</a:t>
            </a:r>
            <a:endParaRPr lang="en-US" sz="1200" dirty="0">
              <a:solidFill>
                <a:schemeClr val="bg2"/>
              </a:solidFill>
              <a:latin typeface="DM Mono" panose="020B0509040201040103" pitchFamily="49" charset="77"/>
            </a:endParaRPr>
          </a:p>
        </p:txBody>
      </p:sp>
    </p:spTree>
    <p:extLst>
      <p:ext uri="{BB962C8B-B14F-4D97-AF65-F5344CB8AC3E}">
        <p14:creationId xmlns:p14="http://schemas.microsoft.com/office/powerpoint/2010/main" val="1952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31"/>
        <p:cNvGrpSpPr/>
        <p:nvPr/>
      </p:nvGrpSpPr>
      <p:grpSpPr>
        <a:xfrm>
          <a:off x="0" y="0"/>
          <a:ext cx="0" cy="0"/>
          <a:chOff x="0" y="0"/>
          <a:chExt cx="0" cy="0"/>
        </a:xfrm>
      </p:grpSpPr>
      <p:sp>
        <p:nvSpPr>
          <p:cNvPr id="533" name="Google Shape;533;p65"/>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34" name="Google Shape;534;p65"/>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32" name="Google Shape;532;p65"/>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a:t>
            </a:fld>
            <a:endParaRPr dirty="0"/>
          </a:p>
        </p:txBody>
      </p:sp>
      <p:sp>
        <p:nvSpPr>
          <p:cNvPr id="536" name="Google Shape;536;p65"/>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75580481-96E2-1416-0129-571EB610965B}"/>
              </a:ext>
            </a:extLst>
          </p:cNvPr>
          <p:cNvGraphicFramePr/>
          <p:nvPr>
            <p:extLst>
              <p:ext uri="{D42A27DB-BD31-4B8C-83A1-F6EECF244321}">
                <p14:modId xmlns:p14="http://schemas.microsoft.com/office/powerpoint/2010/main" val="548491751"/>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537" name="Google Shape;537;p65"/>
          <p:cNvSpPr/>
          <p:nvPr/>
        </p:nvSpPr>
        <p:spPr>
          <a:xfrm>
            <a:off x="251073" y="1318652"/>
            <a:ext cx="4857365" cy="3262069"/>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38" name="Google Shape;538;p65"/>
          <p:cNvSpPr/>
          <p:nvPr/>
        </p:nvSpPr>
        <p:spPr>
          <a:xfrm>
            <a:off x="6001275" y="1360350"/>
            <a:ext cx="2939654"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1mobile review">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1total">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0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1checkin">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lumMod val="50000"/>
            </a:schemeClr>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err="1">
                <a:solidFill>
                  <a:schemeClr val="bg1"/>
                </a:solidFill>
                <a:latin typeface="DM Mono" panose="020B0509040201040103" pitchFamily="49" charset="77"/>
              </a:rPr>
              <a:t>Checkin</a:t>
            </a:r>
            <a:endParaRPr lang="en-US" sz="1800" dirty="0">
              <a:solidFill>
                <a:schemeClr val="bg1"/>
              </a:solidFill>
              <a:latin typeface="DM Mono" panose="020B0509040201040103" pitchFamily="49" charset="77"/>
            </a:endParaRPr>
          </a:p>
          <a:p>
            <a:pPr algn="ctr"/>
            <a:r>
              <a:rPr lang="en-US" sz="1800" dirty="0">
                <a:solidFill>
                  <a:schemeClr val="bg1"/>
                </a:solidFill>
                <a:latin typeface="DM Mono" panose="020B0509040201040103" pitchFamily="49" charset="77"/>
              </a:rPr>
              <a:t>at</a:t>
            </a:r>
          </a:p>
          <a:p>
            <a:pPr algn="ctr"/>
            <a:r>
              <a:rPr lang="en-US" sz="1800" dirty="0">
                <a:solidFill>
                  <a:schemeClr val="bg1"/>
                </a:solidFill>
                <a:latin typeface="DM Mono" panose="020B0509040201040103" pitchFamily="49" charset="77"/>
              </a:rPr>
              <a:t>More Steaks Restaurant</a:t>
            </a:r>
          </a:p>
        </p:txBody>
      </p:sp>
    </p:spTree>
    <p:extLst>
      <p:ext uri="{BB962C8B-B14F-4D97-AF65-F5344CB8AC3E}">
        <p14:creationId xmlns:p14="http://schemas.microsoft.com/office/powerpoint/2010/main" val="2569997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Duplicate the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306481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Name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2473537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6" name="Rectangle 5">
            <a:extLst>
              <a:ext uri="{FF2B5EF4-FFF2-40B4-BE49-F238E27FC236}">
                <a16:creationId xmlns:a16="http://schemas.microsoft.com/office/drawing/2014/main" id="{F1F879E7-AF0F-E253-AF35-99537F742543}"/>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36624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3" name="Rectangle 12">
            <a:extLst>
              <a:ext uri="{FF2B5EF4-FFF2-40B4-BE49-F238E27FC236}">
                <a16:creationId xmlns:a16="http://schemas.microsoft.com/office/drawing/2014/main" id="{DE0BCB9A-2C68-A2FB-EB5D-CB22F87751FF}"/>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05610165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8" name="Rectangle 17">
            <a:extLst>
              <a:ext uri="{FF2B5EF4-FFF2-40B4-BE49-F238E27FC236}">
                <a16:creationId xmlns:a16="http://schemas.microsoft.com/office/drawing/2014/main" id="{7C6EBE20-51D3-239D-20A7-98444C6683C5}"/>
              </a:ext>
            </a:extLst>
          </p:cNvPr>
          <p:cNvSpPr/>
          <p:nvPr/>
        </p:nvSpPr>
        <p:spPr>
          <a:xfrm>
            <a:off x="563125" y="4329034"/>
            <a:ext cx="7436966" cy="253916"/>
          </a:xfrm>
          <a:prstGeom prst="rect">
            <a:avLst/>
          </a:prstGeom>
          <a:solidFill>
            <a:srgbClr val="F160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latin typeface="DM Mono" panose="020B0509040201040103" pitchFamily="49" charset="77"/>
              </a:rPr>
              <a:t>review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grpSp>
        <p:nvGrpSpPr>
          <p:cNvPr id="13" name="Google Shape;864;p78">
            <a:extLst>
              <a:ext uri="{FF2B5EF4-FFF2-40B4-BE49-F238E27FC236}">
                <a16:creationId xmlns:a16="http://schemas.microsoft.com/office/drawing/2014/main" id="{18119AE7-A47B-0693-B6B0-E9B58C94F291}"/>
              </a:ext>
            </a:extLst>
          </p:cNvPr>
          <p:cNvGrpSpPr/>
          <p:nvPr/>
        </p:nvGrpSpPr>
        <p:grpSpPr>
          <a:xfrm>
            <a:off x="8647454" y="4264703"/>
            <a:ext cx="388350" cy="388350"/>
            <a:chOff x="9069139" y="3565127"/>
            <a:chExt cx="517800" cy="517800"/>
          </a:xfrm>
          <a:solidFill>
            <a:srgbClr val="E80F1C"/>
          </a:solidFill>
        </p:grpSpPr>
        <p:sp>
          <p:nvSpPr>
            <p:cNvPr id="14" name="Google Shape;865;p78">
              <a:extLst>
                <a:ext uri="{FF2B5EF4-FFF2-40B4-BE49-F238E27FC236}">
                  <a16:creationId xmlns:a16="http://schemas.microsoft.com/office/drawing/2014/main" id="{67C97FFA-7479-8A0D-B53F-43F6904BAC9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866;p78">
              <a:extLst>
                <a:ext uri="{FF2B5EF4-FFF2-40B4-BE49-F238E27FC236}">
                  <a16:creationId xmlns:a16="http://schemas.microsoft.com/office/drawing/2014/main" id="{0F02CB7F-C69A-52DA-424B-D6100E9B91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22156977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2" y="1979509"/>
            <a:ext cx="6227987"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solidFill>
                  <a:schemeClr val="tx1"/>
                </a:solidFill>
                <a:highlight>
                  <a:srgbClr val="FFFF00"/>
                </a:highlight>
                <a:latin typeface="DM Mono" panose="020B0509040201040103" pitchFamily="49" charset="77"/>
              </a:rPr>
              <a:t>review</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a:highlight>
                  <a:srgbClr val="FFFF00"/>
                </a:highlight>
                <a:latin typeface="DM Mono" panose="020B0509040201040103" pitchFamily="49" charset="77"/>
              </a:rPr>
              <a:t>review</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34603680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highlight>
                  <a:srgbClr val="FFFF00"/>
                </a:highlight>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4146064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470422"/>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407334"/>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13" name="TextBox 12">
            <a:extLst>
              <a:ext uri="{FF2B5EF4-FFF2-40B4-BE49-F238E27FC236}">
                <a16:creationId xmlns:a16="http://schemas.microsoft.com/office/drawing/2014/main" id="{D86FE44B-6516-8964-ACB5-06FE324CE625}"/>
              </a:ext>
            </a:extLst>
          </p:cNvPr>
          <p:cNvSpPr txBox="1"/>
          <p:nvPr/>
        </p:nvSpPr>
        <p:spPr>
          <a:xfrm>
            <a:off x="576167" y="3579853"/>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856515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159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7" y="2163729"/>
            <a:ext cx="5298245"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highlight>
                  <a:srgbClr val="FFFF00"/>
                </a:highlight>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26515716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42"/>
        <p:cNvGrpSpPr/>
        <p:nvPr/>
      </p:nvGrpSpPr>
      <p:grpSpPr>
        <a:xfrm>
          <a:off x="0" y="0"/>
          <a:ext cx="0" cy="0"/>
          <a:chOff x="0" y="0"/>
          <a:chExt cx="0" cy="0"/>
        </a:xfrm>
      </p:grpSpPr>
      <p:sp>
        <p:nvSpPr>
          <p:cNvPr id="544" name="Google Shape;544;p66"/>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45" name="Google Shape;545;p66"/>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43" name="Google Shape;543;p6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a:t>
            </a:fld>
            <a:endParaRPr dirty="0"/>
          </a:p>
        </p:txBody>
      </p:sp>
      <p:sp>
        <p:nvSpPr>
          <p:cNvPr id="547" name="Google Shape;547;p66"/>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9" name="Google Shape;504;p62">
            <a:extLst>
              <a:ext uri="{FF2B5EF4-FFF2-40B4-BE49-F238E27FC236}">
                <a16:creationId xmlns:a16="http://schemas.microsoft.com/office/drawing/2014/main" id="{B188DA8E-8C69-D849-4F7D-8A92FAD2FD41}"/>
              </a:ext>
            </a:extLst>
          </p:cNvPr>
          <p:cNvGraphicFramePr/>
          <p:nvPr>
            <p:extLst>
              <p:ext uri="{D42A27DB-BD31-4B8C-83A1-F6EECF244321}">
                <p14:modId xmlns:p14="http://schemas.microsoft.com/office/powerpoint/2010/main" val="288457610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tx2"/>
                          </a:solidFill>
                          <a:latin typeface="DM Sans" pitchFamily="2" charset="77"/>
                        </a:rPr>
                        <a:t>business_id</a:t>
                      </a:r>
                      <a:endParaRPr sz="1200" b="1" dirty="0">
                        <a:solidFill>
                          <a:schemeClr val="tx2"/>
                        </a:solidFill>
                        <a:latin typeface="DM Sans" pitchFamily="2" charset="77"/>
                      </a:endParaRPr>
                    </a:p>
                  </a:txBody>
                  <a:tcPr marL="68569" marR="68569" marT="68569" marB="68569">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R w="9525" cap="flat" cmpd="sng">
                      <a:solidFill>
                        <a:srgbClr val="9E9E9E"/>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9525" cap="flat" cmpd="sng">
                      <a:solidFill>
                        <a:srgbClr val="9E9E9E"/>
                      </a:solidFill>
                      <a:prstDash val="solid"/>
                      <a:round/>
                      <a:headEnd type="none" w="sm" len="sm"/>
                      <a:tailEnd type="none" w="sm" len="sm"/>
                    </a:lnL>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solidFill>
                      <a:schemeClr val="lt1"/>
                    </a:solidFill>
                  </a:tcPr>
                </a:tc>
                <a:extLst>
                  <a:ext uri="{0D108BD9-81ED-4DB2-BD59-A6C34878D82A}">
                    <a16:rowId xmlns:a16="http://schemas.microsoft.com/office/drawing/2014/main" val="10005"/>
                  </a:ext>
                </a:extLst>
              </a:tr>
            </a:tbl>
          </a:graphicData>
        </a:graphic>
      </p:graphicFrame>
      <p:sp>
        <p:nvSpPr>
          <p:cNvPr id="548" name="Google Shape;548;p66"/>
          <p:cNvSpPr/>
          <p:nvPr/>
        </p:nvSpPr>
        <p:spPr>
          <a:xfrm>
            <a:off x="222340" y="1238543"/>
            <a:ext cx="5741978" cy="3303767"/>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49" name="Google Shape;549;p66"/>
          <p:cNvSpPr/>
          <p:nvPr/>
        </p:nvSpPr>
        <p:spPr>
          <a:xfrm>
            <a:off x="7529751" y="1360350"/>
            <a:ext cx="1411290" cy="3222675"/>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Tree>
    <p:extLst>
      <p:ext uri="{BB962C8B-B14F-4D97-AF65-F5344CB8AC3E}">
        <p14:creationId xmlns:p14="http://schemas.microsoft.com/office/powerpoint/2010/main" val="1310553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pPr lvl="0"/>
            <a:r>
              <a:rPr lang="en-CA" dirty="0"/>
              <a:t>Rename the Matching Properties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2" name="!!arrange">
            <a:extLst>
              <a:ext uri="{FF2B5EF4-FFF2-40B4-BE49-F238E27FC236}">
                <a16:creationId xmlns:a16="http://schemas.microsoft.com/office/drawing/2014/main" id="{810EC67A-AD0C-B9FC-D221-E2F971161152}"/>
              </a:ext>
            </a:extLst>
          </p:cNvPr>
          <p:cNvSpPr txBox="1"/>
          <p:nvPr/>
        </p:nvSpPr>
        <p:spPr>
          <a:xfrm>
            <a:off x="394891" y="774216"/>
            <a:ext cx="8432801" cy="276999"/>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endParaRPr lang="en-US" sz="1500" dirty="0">
              <a:latin typeface="DM Mono" panose="020B0509040201040103" pitchFamily="49" charset="77"/>
            </a:endParaRPr>
          </a:p>
        </p:txBody>
      </p:sp>
      <p:sp>
        <p:nvSpPr>
          <p:cNvPr id="15" name="!!assert">
            <a:extLst>
              <a:ext uri="{FF2B5EF4-FFF2-40B4-BE49-F238E27FC236}">
                <a16:creationId xmlns:a16="http://schemas.microsoft.com/office/drawing/2014/main" id="{6C08CD27-31FB-32A6-8F46-0CFC38370972}"/>
              </a:ext>
            </a:extLst>
          </p:cNvPr>
          <p:cNvSpPr/>
          <p:nvPr/>
        </p:nvSpPr>
        <p:spPr>
          <a:xfrm>
            <a:off x="563125" y="4331921"/>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
        <p:nvSpPr>
          <p:cNvPr id="16" name="!!act">
            <a:extLst>
              <a:ext uri="{FF2B5EF4-FFF2-40B4-BE49-F238E27FC236}">
                <a16:creationId xmlns:a16="http://schemas.microsoft.com/office/drawing/2014/main" id="{5C61173C-9E5C-98B1-542C-C9F4A2C4370B}"/>
              </a:ext>
            </a:extLst>
          </p:cNvPr>
          <p:cNvSpPr/>
          <p:nvPr/>
        </p:nvSpPr>
        <p:spPr>
          <a:xfrm>
            <a:off x="579771" y="3586196"/>
            <a:ext cx="8170924" cy="830997"/>
          </a:xfrm>
          <a:prstGeom prst="rect">
            <a:avLst/>
          </a:prstGeom>
          <a:ln>
            <a:noFill/>
          </a:ln>
        </p:spPr>
        <p:txBody>
          <a:bodyPr wrap="square">
            <a:spAutoFit/>
          </a:bodyPr>
          <a:lstStyle/>
          <a:p>
            <a:br>
              <a:rPr lang="en-CA" sz="1200" dirty="0">
                <a:solidFill>
                  <a:srgbClr val="63A35C"/>
                </a:solidFill>
                <a:latin typeface="DM Mono" panose="020B0509040201040103" pitchFamily="49" charset="77"/>
              </a:rPr>
            </a:br>
            <a:endParaRPr lang="en-CA" sz="1200" dirty="0">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4" name="TextBox 3">
            <a:extLst>
              <a:ext uri="{FF2B5EF4-FFF2-40B4-BE49-F238E27FC236}">
                <a16:creationId xmlns:a16="http://schemas.microsoft.com/office/drawing/2014/main" id="{7DB8E12F-9D11-739A-33D7-A0258E556FDF}"/>
              </a:ext>
            </a:extLst>
          </p:cNvPr>
          <p:cNvSpPr txBox="1"/>
          <p:nvPr/>
        </p:nvSpPr>
        <p:spPr>
          <a:xfrm>
            <a:off x="579771" y="1979509"/>
            <a:ext cx="6692858" cy="276999"/>
          </a:xfrm>
          <a:prstGeom prst="rect">
            <a:avLst/>
          </a:prstGeom>
          <a:noFill/>
        </p:spPr>
        <p:txBody>
          <a:bodyPr wrap="none" rtlCol="0">
            <a:spAutoFit/>
          </a:bodyPr>
          <a:lstStyle/>
          <a:p>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sp>
        <p:nvSpPr>
          <p:cNvPr id="2" name="Rectangle 1">
            <a:extLst>
              <a:ext uri="{FF2B5EF4-FFF2-40B4-BE49-F238E27FC236}">
                <a16:creationId xmlns:a16="http://schemas.microsoft.com/office/drawing/2014/main" id="{679FC822-F80B-2B0B-CDD0-EBF8E8CDAAFA}"/>
              </a:ext>
            </a:extLst>
          </p:cNvPr>
          <p:cNvSpPr/>
          <p:nvPr/>
        </p:nvSpPr>
        <p:spPr>
          <a:xfrm>
            <a:off x="575347" y="2808867"/>
            <a:ext cx="4569619" cy="1015663"/>
          </a:xfrm>
          <a:prstGeom prst="rect">
            <a:avLst/>
          </a:prstGeom>
          <a:ln>
            <a:noFill/>
          </a:ln>
        </p:spPr>
        <p:txBody>
          <a:bodyPr>
            <a:spAutoFit/>
          </a:bodyPr>
          <a:lstStyle/>
          <a:p>
            <a:r>
              <a:rPr lang="en-CA" sz="1200" dirty="0">
                <a:latin typeface="DM Mono" panose="020B0509040201040103" pitchFamily="49" charset="77"/>
              </a:rPr>
              <a:t>empty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5" name="!!b_reviews_df">
            <a:extLst>
              <a:ext uri="{FF2B5EF4-FFF2-40B4-BE49-F238E27FC236}">
                <a16:creationId xmlns:a16="http://schemas.microsoft.com/office/drawing/2014/main" id="{BA538B06-87D0-36CD-B9B8-D705E180F745}"/>
              </a:ext>
            </a:extLst>
          </p:cNvPr>
          <p:cNvSpPr txBox="1"/>
          <p:nvPr/>
        </p:nvSpPr>
        <p:spPr>
          <a:xfrm>
            <a:off x="575347" y="3736870"/>
            <a:ext cx="6227987" cy="276999"/>
          </a:xfrm>
          <a:prstGeom prst="rect">
            <a:avLst/>
          </a:prstGeom>
          <a:noFill/>
        </p:spPr>
        <p:txBody>
          <a:bodyPr wrap="none" rtlCol="0">
            <a:spAutoFit/>
          </a:bodyPr>
          <a:lstStyle/>
          <a:p>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a:latin typeface="DM Mono" panose="020B0509040201040103" pitchFamily="49" charset="77"/>
              </a:rPr>
              <a:t>empty</a:t>
            </a:r>
            <a:r>
              <a:rPr lang="en-CA" sz="1200" dirty="0">
                <a:solidFill>
                  <a:srgbClr val="63A35C"/>
                </a:solidFill>
                <a:latin typeface="DM Mono" panose="020B0509040201040103" pitchFamily="49" charset="77"/>
              </a:rPr>
              <a:t>))</a:t>
            </a:r>
            <a:endParaRPr lang="en-US" sz="1200" dirty="0"/>
          </a:p>
        </p:txBody>
      </p:sp>
      <p:sp>
        <p:nvSpPr>
          <p:cNvPr id="3" name="Rectangle 2">
            <a:extLst>
              <a:ext uri="{FF2B5EF4-FFF2-40B4-BE49-F238E27FC236}">
                <a16:creationId xmlns:a16="http://schemas.microsoft.com/office/drawing/2014/main" id="{C21F7594-5404-8532-6AA9-ECB585B78933}"/>
              </a:ext>
            </a:extLst>
          </p:cNvPr>
          <p:cNvSpPr/>
          <p:nvPr/>
        </p:nvSpPr>
        <p:spPr>
          <a:xfrm>
            <a:off x="575347" y="1036681"/>
            <a:ext cx="5600332" cy="1015663"/>
          </a:xfrm>
          <a:prstGeom prst="rect">
            <a:avLst/>
          </a:prstGeom>
        </p:spPr>
        <p:txBody>
          <a:bodyPr wrap="square">
            <a:spAutoFit/>
          </a:bodyPr>
          <a:lstStyle/>
          <a:p>
            <a:r>
              <a:rPr lang="en-CA" sz="1200" dirty="0" err="1">
                <a:latin typeface="DM Mono" panose="020B0509040201040103" pitchFamily="49" charset="77"/>
              </a:rPr>
              <a:t>matching_on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user_id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"j0j0j0j0j0j0j0j0j0j0"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"date"</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"2022-04-14 07:31:06"</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p>
        </p:txBody>
      </p:sp>
      <p:sp>
        <p:nvSpPr>
          <p:cNvPr id="6" name="TextBox 5">
            <a:extLst>
              <a:ext uri="{FF2B5EF4-FFF2-40B4-BE49-F238E27FC236}">
                <a16:creationId xmlns:a16="http://schemas.microsoft.com/office/drawing/2014/main" id="{2A5E26AC-A81F-777C-E029-C72D86E5719D}"/>
              </a:ext>
            </a:extLst>
          </p:cNvPr>
          <p:cNvSpPr txBox="1"/>
          <p:nvPr/>
        </p:nvSpPr>
        <p:spPr>
          <a:xfrm>
            <a:off x="576166" y="2163729"/>
            <a:ext cx="5856090" cy="276999"/>
          </a:xfrm>
          <a:prstGeom prst="rect">
            <a:avLst/>
          </a:prstGeom>
          <a:noFill/>
        </p:spPr>
        <p:txBody>
          <a:bodyPr wrap="none" rtlCol="0">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spark</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createDataFrame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pd</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DataFrame</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matching_on</a:t>
            </a:r>
            <a:r>
              <a:rPr lang="en-CA" sz="1200" dirty="0">
                <a:solidFill>
                  <a:srgbClr val="63A35C"/>
                </a:solidFill>
                <a:latin typeface="DM Mono" panose="020B0509040201040103" pitchFamily="49" charset="77"/>
              </a:rPr>
              <a:t>))</a:t>
            </a:r>
            <a:endParaRPr lang="en-US" sz="1200" dirty="0"/>
          </a:p>
        </p:txBody>
      </p:sp>
      <p:grpSp>
        <p:nvGrpSpPr>
          <p:cNvPr id="13" name="Google Shape;783;p76">
            <a:extLst>
              <a:ext uri="{FF2B5EF4-FFF2-40B4-BE49-F238E27FC236}">
                <a16:creationId xmlns:a16="http://schemas.microsoft.com/office/drawing/2014/main" id="{5967F0D1-C3A7-2818-683E-3C0C8C4D5389}"/>
              </a:ext>
            </a:extLst>
          </p:cNvPr>
          <p:cNvGrpSpPr/>
          <p:nvPr/>
        </p:nvGrpSpPr>
        <p:grpSpPr>
          <a:xfrm>
            <a:off x="8606202" y="4234958"/>
            <a:ext cx="468875" cy="461234"/>
            <a:chOff x="7813889" y="2330318"/>
            <a:chExt cx="517800" cy="517800"/>
          </a:xfrm>
          <a:solidFill>
            <a:srgbClr val="12CB5A"/>
          </a:solidFill>
        </p:grpSpPr>
        <p:sp>
          <p:nvSpPr>
            <p:cNvPr id="14" name="Google Shape;784;p76">
              <a:extLst>
                <a:ext uri="{FF2B5EF4-FFF2-40B4-BE49-F238E27FC236}">
                  <a16:creationId xmlns:a16="http://schemas.microsoft.com/office/drawing/2014/main" id="{6B5593D8-62D7-78AD-5EAC-10ADD3D7F3BD}"/>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2D34343B-6C7A-49D9-40F5-6AC90CCE0B1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944630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6" name="!!1">
            <a:extLst>
              <a:ext uri="{FF2B5EF4-FFF2-40B4-BE49-F238E27FC236}">
                <a16:creationId xmlns:a16="http://schemas.microsoft.com/office/drawing/2014/main" id="{0E519BFC-E571-A039-DEB0-3F2C4F5D767D}"/>
              </a:ext>
            </a:extLst>
          </p:cNvPr>
          <p:cNvSpPr/>
          <p:nvPr/>
        </p:nvSpPr>
        <p:spPr>
          <a:xfrm>
            <a:off x="3196595"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7" name="!!2">
            <a:extLst>
              <a:ext uri="{FF2B5EF4-FFF2-40B4-BE49-F238E27FC236}">
                <a16:creationId xmlns:a16="http://schemas.microsoft.com/office/drawing/2014/main" id="{EA00E1C6-7417-BDFB-504D-7EBBD9424157}"/>
              </a:ext>
            </a:extLst>
          </p:cNvPr>
          <p:cNvSpPr/>
          <p:nvPr/>
        </p:nvSpPr>
        <p:spPr>
          <a:xfrm>
            <a:off x="2842363" y="2903961"/>
            <a:ext cx="285008"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8" name="!!3">
            <a:extLst>
              <a:ext uri="{FF2B5EF4-FFF2-40B4-BE49-F238E27FC236}">
                <a16:creationId xmlns:a16="http://schemas.microsoft.com/office/drawing/2014/main" id="{836B1ECB-89FF-0FEB-FC65-44115F2B416E}"/>
              </a:ext>
            </a:extLst>
          </p:cNvPr>
          <p:cNvSpPr/>
          <p:nvPr/>
        </p:nvSpPr>
        <p:spPr>
          <a:xfrm>
            <a:off x="1773583" y="2899065"/>
            <a:ext cx="271781" cy="19594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3" name="!!4">
            <a:extLst>
              <a:ext uri="{FF2B5EF4-FFF2-40B4-BE49-F238E27FC236}">
                <a16:creationId xmlns:a16="http://schemas.microsoft.com/office/drawing/2014/main" id="{CEACE037-1E59-348B-7358-0FF2A00B8D7C}"/>
              </a:ext>
            </a:extLst>
          </p:cNvPr>
          <p:cNvSpPr/>
          <p:nvPr/>
        </p:nvSpPr>
        <p:spPr>
          <a:xfrm>
            <a:off x="4623661" y="2899693"/>
            <a:ext cx="285008" cy="20021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
        <p:nvSpPr>
          <p:cNvPr id="34" name="!!5">
            <a:extLst>
              <a:ext uri="{FF2B5EF4-FFF2-40B4-BE49-F238E27FC236}">
                <a16:creationId xmlns:a16="http://schemas.microsoft.com/office/drawing/2014/main" id="{6AE4491C-EF6F-3D91-4547-726A1A3985AC}"/>
              </a:ext>
            </a:extLst>
          </p:cNvPr>
          <p:cNvSpPr/>
          <p:nvPr/>
        </p:nvSpPr>
        <p:spPr>
          <a:xfrm>
            <a:off x="6048700" y="2904147"/>
            <a:ext cx="285008" cy="19594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DM Mono" panose="020B0509040201040103" pitchFamily="49" charset="77"/>
            </a:endParaRPr>
          </a:p>
        </p:txBody>
      </p:sp>
    </p:spTree>
    <p:extLst>
      <p:ext uri="{BB962C8B-B14F-4D97-AF65-F5344CB8AC3E}">
        <p14:creationId xmlns:p14="http://schemas.microsoft.com/office/powerpoint/2010/main" val="4166801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Multi-Layered Tests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Rectangle 1">
            <a:extLst>
              <a:ext uri="{FF2B5EF4-FFF2-40B4-BE49-F238E27FC236}">
                <a16:creationId xmlns:a16="http://schemas.microsoft.com/office/drawing/2014/main" id="{35AFEF46-D0EF-B206-E719-4A154C5E9A04}"/>
              </a:ext>
            </a:extLst>
          </p:cNvPr>
          <p:cNvSpPr/>
          <p:nvPr/>
        </p:nvSpPr>
        <p:spPr>
          <a:xfrm>
            <a:off x="615739"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7" name="Rectangle 6">
            <a:extLst>
              <a:ext uri="{FF2B5EF4-FFF2-40B4-BE49-F238E27FC236}">
                <a16:creationId xmlns:a16="http://schemas.microsoft.com/office/drawing/2014/main" id="{D2217BD2-478B-7F44-532D-393C392CF5D1}"/>
              </a:ext>
            </a:extLst>
          </p:cNvPr>
          <p:cNvSpPr/>
          <p:nvPr/>
        </p:nvSpPr>
        <p:spPr>
          <a:xfrm>
            <a:off x="8092874" y="1327067"/>
            <a:ext cx="231569" cy="269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TextBox 2">
            <a:extLst>
              <a:ext uri="{FF2B5EF4-FFF2-40B4-BE49-F238E27FC236}">
                <a16:creationId xmlns:a16="http://schemas.microsoft.com/office/drawing/2014/main" id="{CF1E09D5-D52A-0BE6-DD7A-9A2FEC6525B2}"/>
              </a:ext>
            </a:extLst>
          </p:cNvPr>
          <p:cNvSpPr txBox="1"/>
          <p:nvPr/>
        </p:nvSpPr>
        <p:spPr>
          <a:xfrm>
            <a:off x="3542926" y="1211651"/>
            <a:ext cx="1854329" cy="2539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a:latin typeface="DM Mono" panose="020B0509040201040103" pitchFamily="49" charset="77"/>
              </a:rPr>
              <a:t>Data Tests</a:t>
            </a:r>
          </a:p>
        </p:txBody>
      </p:sp>
      <p:cxnSp>
        <p:nvCxnSpPr>
          <p:cNvPr id="5" name="Straight Arrow Connector 4">
            <a:extLst>
              <a:ext uri="{FF2B5EF4-FFF2-40B4-BE49-F238E27FC236}">
                <a16:creationId xmlns:a16="http://schemas.microsoft.com/office/drawing/2014/main" id="{055879B2-9DA5-6A62-E325-BB07FBED03E6}"/>
              </a:ext>
            </a:extLst>
          </p:cNvPr>
          <p:cNvCxnSpPr>
            <a:stCxn id="3" idx="1"/>
          </p:cNvCxnSpPr>
          <p:nvPr/>
        </p:nvCxnSpPr>
        <p:spPr>
          <a:xfrm flipH="1">
            <a:off x="847308" y="1338609"/>
            <a:ext cx="2695618" cy="709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395444-5048-7D0F-E5D8-805A5582F0E9}"/>
              </a:ext>
            </a:extLst>
          </p:cNvPr>
          <p:cNvCxnSpPr>
            <a:cxnSpLocks/>
            <a:stCxn id="3" idx="3"/>
          </p:cNvCxnSpPr>
          <p:nvPr/>
        </p:nvCxnSpPr>
        <p:spPr>
          <a:xfrm>
            <a:off x="5397255" y="1338609"/>
            <a:ext cx="2695619" cy="57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Arrow 8">
            <a:extLst>
              <a:ext uri="{FF2B5EF4-FFF2-40B4-BE49-F238E27FC236}">
                <a16:creationId xmlns:a16="http://schemas.microsoft.com/office/drawing/2014/main" id="{3FAA7FBC-3948-F4A6-B277-27331F1AD86E}"/>
              </a:ext>
            </a:extLst>
          </p:cNvPr>
          <p:cNvSpPr/>
          <p:nvPr/>
        </p:nvSpPr>
        <p:spPr>
          <a:xfrm>
            <a:off x="1061064" y="2921329"/>
            <a:ext cx="6831281" cy="1033154"/>
          </a:xfrm>
          <a:prstGeom prst="rightArrow">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latin typeface="DM Mono" panose="020B0509040201040103" pitchFamily="49" charset="77"/>
              </a:rPr>
              <a:t>Pipeline</a:t>
            </a:r>
          </a:p>
        </p:txBody>
      </p:sp>
      <p:sp>
        <p:nvSpPr>
          <p:cNvPr id="10" name="!!1">
            <a:extLst>
              <a:ext uri="{FF2B5EF4-FFF2-40B4-BE49-F238E27FC236}">
                <a16:creationId xmlns:a16="http://schemas.microsoft.com/office/drawing/2014/main" id="{7C6783E2-3BBA-801B-27F5-886C341658F9}"/>
              </a:ext>
            </a:extLst>
          </p:cNvPr>
          <p:cNvSpPr/>
          <p:nvPr/>
        </p:nvSpPr>
        <p:spPr>
          <a:xfrm>
            <a:off x="1061064" y="2181532"/>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12" name="Rectangle 11">
            <a:extLst>
              <a:ext uri="{FF2B5EF4-FFF2-40B4-BE49-F238E27FC236}">
                <a16:creationId xmlns:a16="http://schemas.microsoft.com/office/drawing/2014/main" id="{3059E026-10D5-2973-45A2-341E0FA3F411}"/>
              </a:ext>
            </a:extLst>
          </p:cNvPr>
          <p:cNvSpPr/>
          <p:nvPr/>
        </p:nvSpPr>
        <p:spPr>
          <a:xfrm>
            <a:off x="106106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7" name="Rectangle 16">
            <a:extLst>
              <a:ext uri="{FF2B5EF4-FFF2-40B4-BE49-F238E27FC236}">
                <a16:creationId xmlns:a16="http://schemas.microsoft.com/office/drawing/2014/main" id="{C6817694-EF31-78B6-A293-B5AA2BE958F0}"/>
              </a:ext>
            </a:extLst>
          </p:cNvPr>
          <p:cNvSpPr/>
          <p:nvPr/>
        </p:nvSpPr>
        <p:spPr>
          <a:xfrm>
            <a:off x="1417324"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9" name="Rectangle 18">
            <a:extLst>
              <a:ext uri="{FF2B5EF4-FFF2-40B4-BE49-F238E27FC236}">
                <a16:creationId xmlns:a16="http://schemas.microsoft.com/office/drawing/2014/main" id="{D254DE45-458D-C3BF-4362-5F62F19775E9}"/>
              </a:ext>
            </a:extLst>
          </p:cNvPr>
          <p:cNvSpPr/>
          <p:nvPr/>
        </p:nvSpPr>
        <p:spPr>
          <a:xfrm>
            <a:off x="212984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BA9B57C1-AB55-FF8F-F589-4AE1D00E76AF}"/>
              </a:ext>
            </a:extLst>
          </p:cNvPr>
          <p:cNvSpPr/>
          <p:nvPr/>
        </p:nvSpPr>
        <p:spPr>
          <a:xfrm>
            <a:off x="2486103"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3" name="Rectangle 22">
            <a:extLst>
              <a:ext uri="{FF2B5EF4-FFF2-40B4-BE49-F238E27FC236}">
                <a16:creationId xmlns:a16="http://schemas.microsoft.com/office/drawing/2014/main" id="{E4A35D2E-00F8-812D-7EBD-172C9B94FCB2}"/>
              </a:ext>
            </a:extLst>
          </p:cNvPr>
          <p:cNvSpPr/>
          <p:nvPr/>
        </p:nvSpPr>
        <p:spPr>
          <a:xfrm>
            <a:off x="355488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4" name="Rectangle 23">
            <a:extLst>
              <a:ext uri="{FF2B5EF4-FFF2-40B4-BE49-F238E27FC236}">
                <a16:creationId xmlns:a16="http://schemas.microsoft.com/office/drawing/2014/main" id="{8F273035-1DDC-B93C-B616-E15B290DE164}"/>
              </a:ext>
            </a:extLst>
          </p:cNvPr>
          <p:cNvSpPr/>
          <p:nvPr/>
        </p:nvSpPr>
        <p:spPr>
          <a:xfrm>
            <a:off x="391114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5" name="Rectangle 24">
            <a:extLst>
              <a:ext uri="{FF2B5EF4-FFF2-40B4-BE49-F238E27FC236}">
                <a16:creationId xmlns:a16="http://schemas.microsoft.com/office/drawing/2014/main" id="{3FE064E5-1639-47B9-A24A-A6F4E74FFFF7}"/>
              </a:ext>
            </a:extLst>
          </p:cNvPr>
          <p:cNvSpPr/>
          <p:nvPr/>
        </p:nvSpPr>
        <p:spPr>
          <a:xfrm>
            <a:off x="4267402"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7" name="Rectangle 26">
            <a:extLst>
              <a:ext uri="{FF2B5EF4-FFF2-40B4-BE49-F238E27FC236}">
                <a16:creationId xmlns:a16="http://schemas.microsoft.com/office/drawing/2014/main" id="{D6D94AE0-4C8D-DBA3-69D2-E482076DEE5C}"/>
              </a:ext>
            </a:extLst>
          </p:cNvPr>
          <p:cNvSpPr/>
          <p:nvPr/>
        </p:nvSpPr>
        <p:spPr>
          <a:xfrm>
            <a:off x="497992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Rectangle 27">
            <a:extLst>
              <a:ext uri="{FF2B5EF4-FFF2-40B4-BE49-F238E27FC236}">
                <a16:creationId xmlns:a16="http://schemas.microsoft.com/office/drawing/2014/main" id="{504A9730-43E5-A597-6462-84DA1DF1D3B2}"/>
              </a:ext>
            </a:extLst>
          </p:cNvPr>
          <p:cNvSpPr/>
          <p:nvPr/>
        </p:nvSpPr>
        <p:spPr>
          <a:xfrm>
            <a:off x="533618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ectangle 28">
            <a:extLst>
              <a:ext uri="{FF2B5EF4-FFF2-40B4-BE49-F238E27FC236}">
                <a16:creationId xmlns:a16="http://schemas.microsoft.com/office/drawing/2014/main" id="{AB2A40B1-AA93-053D-FB93-FB3C57C5ECBE}"/>
              </a:ext>
            </a:extLst>
          </p:cNvPr>
          <p:cNvSpPr/>
          <p:nvPr/>
        </p:nvSpPr>
        <p:spPr>
          <a:xfrm>
            <a:off x="5692441"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Rectangle 30">
            <a:extLst>
              <a:ext uri="{FF2B5EF4-FFF2-40B4-BE49-F238E27FC236}">
                <a16:creationId xmlns:a16="http://schemas.microsoft.com/office/drawing/2014/main" id="{61C4CD93-81D6-4BCF-376F-579D1D5C65A4}"/>
              </a:ext>
            </a:extLst>
          </p:cNvPr>
          <p:cNvSpPr/>
          <p:nvPr/>
        </p:nvSpPr>
        <p:spPr>
          <a:xfrm>
            <a:off x="6404960"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5B740CDF-CC30-6DE5-8A4A-3B215CE323C0}"/>
              </a:ext>
            </a:extLst>
          </p:cNvPr>
          <p:cNvSpPr/>
          <p:nvPr/>
        </p:nvSpPr>
        <p:spPr>
          <a:xfrm>
            <a:off x="6774447" y="2899065"/>
            <a:ext cx="285008" cy="1959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4" name="TextBox 13">
            <a:extLst>
              <a:ext uri="{FF2B5EF4-FFF2-40B4-BE49-F238E27FC236}">
                <a16:creationId xmlns:a16="http://schemas.microsoft.com/office/drawing/2014/main" id="{640C4BBF-94CF-2ED6-8CA1-F7E670BD5D62}"/>
              </a:ext>
            </a:extLst>
          </p:cNvPr>
          <p:cNvSpPr txBox="1"/>
          <p:nvPr/>
        </p:nvSpPr>
        <p:spPr>
          <a:xfrm>
            <a:off x="983988" y="2637239"/>
            <a:ext cx="1627369" cy="253916"/>
          </a:xfrm>
          <a:prstGeom prst="rect">
            <a:avLst/>
          </a:prstGeom>
          <a:noFill/>
        </p:spPr>
        <p:txBody>
          <a:bodyPr wrap="none" rtlCol="0">
            <a:spAutoFit/>
          </a:bodyPr>
          <a:lstStyle/>
          <a:p>
            <a:r>
              <a:rPr lang="en-US" sz="1050" dirty="0">
                <a:latin typeface="DM Mono" panose="020B0509040201040103" pitchFamily="49" charset="77"/>
              </a:rPr>
              <a:t>Bug-specific tests</a:t>
            </a:r>
          </a:p>
        </p:txBody>
      </p:sp>
      <p:sp>
        <p:nvSpPr>
          <p:cNvPr id="35" name="!!2">
            <a:extLst>
              <a:ext uri="{FF2B5EF4-FFF2-40B4-BE49-F238E27FC236}">
                <a16:creationId xmlns:a16="http://schemas.microsoft.com/office/drawing/2014/main" id="{854405A1-E59C-F612-5D6A-B3314F6C0B57}"/>
              </a:ext>
            </a:extLst>
          </p:cNvPr>
          <p:cNvSpPr/>
          <p:nvPr/>
        </p:nvSpPr>
        <p:spPr>
          <a:xfrm>
            <a:off x="1073615" y="2179768"/>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6" name="!!3">
            <a:extLst>
              <a:ext uri="{FF2B5EF4-FFF2-40B4-BE49-F238E27FC236}">
                <a16:creationId xmlns:a16="http://schemas.microsoft.com/office/drawing/2014/main" id="{0E519BFC-E571-A039-DEB0-3F2C4F5D767D}"/>
              </a:ext>
            </a:extLst>
          </p:cNvPr>
          <p:cNvSpPr/>
          <p:nvPr/>
        </p:nvSpPr>
        <p:spPr>
          <a:xfrm>
            <a:off x="1047837" y="2174476"/>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7" name="!!4">
            <a:extLst>
              <a:ext uri="{FF2B5EF4-FFF2-40B4-BE49-F238E27FC236}">
                <a16:creationId xmlns:a16="http://schemas.microsoft.com/office/drawing/2014/main" id="{EA00E1C6-7417-BDFB-504D-7EBBD9424157}"/>
              </a:ext>
            </a:extLst>
          </p:cNvPr>
          <p:cNvSpPr/>
          <p:nvPr/>
        </p:nvSpPr>
        <p:spPr>
          <a:xfrm>
            <a:off x="1054451" y="2178004"/>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
        <p:nvSpPr>
          <p:cNvPr id="38" name="!!5">
            <a:extLst>
              <a:ext uri="{FF2B5EF4-FFF2-40B4-BE49-F238E27FC236}">
                <a16:creationId xmlns:a16="http://schemas.microsoft.com/office/drawing/2014/main" id="{836B1ECB-89FF-0FEB-FC65-44115F2B416E}"/>
              </a:ext>
            </a:extLst>
          </p:cNvPr>
          <p:cNvSpPr/>
          <p:nvPr/>
        </p:nvSpPr>
        <p:spPr>
          <a:xfrm>
            <a:off x="1073615" y="2175035"/>
            <a:ext cx="6831281" cy="17813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DM Mono" panose="020B0509040201040103" pitchFamily="49" charset="77"/>
              </a:rPr>
              <a:t>Large Logic Test</a:t>
            </a:r>
          </a:p>
        </p:txBody>
      </p:sp>
    </p:spTree>
    <p:extLst>
      <p:ext uri="{BB962C8B-B14F-4D97-AF65-F5344CB8AC3E}">
        <p14:creationId xmlns:p14="http://schemas.microsoft.com/office/powerpoint/2010/main" val="32876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164</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288363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Shape 1306"/>
        <p:cNvGrpSpPr/>
        <p:nvPr/>
      </p:nvGrpSpPr>
      <p:grpSpPr>
        <a:xfrm>
          <a:off x="0" y="0"/>
          <a:ext cx="0" cy="0"/>
          <a:chOff x="0" y="0"/>
          <a:chExt cx="0" cy="0"/>
        </a:xfrm>
      </p:grpSpPr>
      <p:sp>
        <p:nvSpPr>
          <p:cNvPr id="1307" name="Google Shape;1307;p11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165</a:t>
            </a:fld>
            <a:endParaRPr dirty="0"/>
          </a:p>
        </p:txBody>
      </p:sp>
      <p:sp>
        <p:nvSpPr>
          <p:cNvPr id="1308" name="Google Shape;1308;p110"/>
          <p:cNvSpPr txBox="1">
            <a:spLocks noGrp="1"/>
          </p:cNvSpPr>
          <p:nvPr>
            <p:ph type="subTitle" idx="1"/>
          </p:nvPr>
        </p:nvSpPr>
        <p:spPr>
          <a:xfrm>
            <a:off x="1547054" y="4319477"/>
            <a:ext cx="5280975" cy="139950"/>
          </a:xfrm>
          <a:prstGeom prst="rect">
            <a:avLst/>
          </a:prstGeom>
        </p:spPr>
        <p:txBody>
          <a:bodyPr spcFirstLastPara="1" wrap="square" lIns="0" tIns="0" rIns="0" bIns="0" anchor="t" anchorCtr="0">
            <a:noAutofit/>
          </a:bodyPr>
          <a:lstStyle/>
          <a:p>
            <a:pPr marL="0" indent="0"/>
            <a:r>
              <a:rPr lang="en"/>
              <a:t>Jacqueline Bilston</a:t>
            </a:r>
            <a:endParaRPr/>
          </a:p>
        </p:txBody>
      </p:sp>
      <p:sp>
        <p:nvSpPr>
          <p:cNvPr id="1309" name="Google Shape;1309;p110"/>
          <p:cNvSpPr txBox="1">
            <a:spLocks noGrp="1"/>
          </p:cNvSpPr>
          <p:nvPr>
            <p:ph type="subTitle" idx="2"/>
          </p:nvPr>
        </p:nvSpPr>
        <p:spPr>
          <a:xfrm>
            <a:off x="1547054" y="4596179"/>
            <a:ext cx="5280975" cy="180225"/>
          </a:xfrm>
          <a:prstGeom prst="rect">
            <a:avLst/>
          </a:prstGeom>
        </p:spPr>
        <p:txBody>
          <a:bodyPr spcFirstLastPara="1" wrap="square" lIns="0" tIns="0" rIns="0" bIns="0" anchor="t" anchorCtr="0">
            <a:noAutofit/>
          </a:bodyPr>
          <a:lstStyle/>
          <a:p>
            <a:pPr marL="0" indent="0"/>
            <a:r>
              <a:rPr lang="en" dirty="0"/>
              <a:t>Software Developer, Yelp</a:t>
            </a:r>
            <a:endParaRPr dirty="0"/>
          </a:p>
        </p:txBody>
      </p:sp>
      <p:sp>
        <p:nvSpPr>
          <p:cNvPr id="1311" name="Google Shape;1311;p110"/>
          <p:cNvSpPr txBox="1">
            <a:spLocks noGrp="1"/>
          </p:cNvSpPr>
          <p:nvPr>
            <p:ph type="title"/>
          </p:nvPr>
        </p:nvSpPr>
        <p:spPr>
          <a:xfrm>
            <a:off x="82574" y="20704"/>
            <a:ext cx="7997233" cy="1272375"/>
          </a:xfrm>
          <a:prstGeom prst="rect">
            <a:avLst/>
          </a:prstGeom>
        </p:spPr>
        <p:txBody>
          <a:bodyPr spcFirstLastPara="1" wrap="square" lIns="0" tIns="0" rIns="0" bIns="0" anchor="t" anchorCtr="0">
            <a:noAutofit/>
          </a:bodyPr>
          <a:lstStyle/>
          <a:p>
            <a:pPr algn="l"/>
            <a:r>
              <a:rPr lang="en" sz="7200" dirty="0"/>
              <a:t>Thank you</a:t>
            </a:r>
            <a:endParaRPr sz="7200" dirty="0"/>
          </a:p>
        </p:txBody>
      </p:sp>
      <p:pic>
        <p:nvPicPr>
          <p:cNvPr id="1317" name="Google Shape;1317;p110"/>
          <p:cNvPicPr preferRelativeResize="0">
            <a:picLocks noGrp="1"/>
          </p:cNvPicPr>
          <p:nvPr>
            <p:ph type="pic" idx="4294967295"/>
          </p:nvPr>
        </p:nvPicPr>
        <p:blipFill rotWithShape="1">
          <a:blip r:embed="rId3">
            <a:alphaModFix/>
          </a:blip>
          <a:srcRect t="10591" b="10599"/>
          <a:stretch/>
        </p:blipFill>
        <p:spPr>
          <a:xfrm>
            <a:off x="490314" y="4174856"/>
            <a:ext cx="750094" cy="750094"/>
          </a:xfrm>
          <a:prstGeom prst="ellipse">
            <a:avLst/>
          </a:prstGeom>
        </p:spPr>
      </p:pic>
      <p:sp>
        <p:nvSpPr>
          <p:cNvPr id="1312" name="Google Shape;1312;p110"/>
          <p:cNvSpPr txBox="1"/>
          <p:nvPr/>
        </p:nvSpPr>
        <p:spPr>
          <a:xfrm>
            <a:off x="4081191" y="193369"/>
            <a:ext cx="4243275"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sp>
        <p:nvSpPr>
          <p:cNvPr id="1313" name="Google Shape;1313;p110"/>
          <p:cNvSpPr txBox="1"/>
          <p:nvPr/>
        </p:nvSpPr>
        <p:spPr>
          <a:xfrm>
            <a:off x="241055" y="1599850"/>
            <a:ext cx="2799325"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Llewellyn Falco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Rocky Rhodes</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Tony Vo</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Jonathan </a:t>
            </a:r>
            <a:r>
              <a:rPr lang="en" sz="1800" dirty="0" err="1">
                <a:solidFill>
                  <a:schemeClr val="lt2"/>
                </a:solidFill>
                <a:latin typeface="DM Mono" panose="020B0509040201040103" pitchFamily="49" charset="77"/>
                <a:ea typeface="DM Sans"/>
                <a:cs typeface="DM Sans"/>
                <a:sym typeface="DM Sans"/>
              </a:rPr>
              <a:t>Rioux</a:t>
            </a:r>
            <a:endParaRPr lang="en" sz="1800" dirty="0">
              <a:solidFill>
                <a:schemeClr val="lt2"/>
              </a:solidFill>
              <a:latin typeface="DM Mono" panose="020B0509040201040103" pitchFamily="49" charset="77"/>
              <a:ea typeface="DM Sans"/>
              <a:cs typeface="DM Sans"/>
              <a:sym typeface="DM Sans"/>
            </a:endParaRPr>
          </a:p>
          <a:p>
            <a:pPr algn="ctr"/>
            <a:r>
              <a:rPr lang="en" sz="1800" dirty="0">
                <a:solidFill>
                  <a:schemeClr val="lt2"/>
                </a:solidFill>
                <a:latin typeface="DM Mono" panose="020B0509040201040103" pitchFamily="49" charset="77"/>
                <a:ea typeface="DM Sans"/>
                <a:cs typeface="DM Sans"/>
                <a:sym typeface="DM Sans"/>
              </a:rPr>
              <a:t>Sam Livingston-Grey</a:t>
            </a:r>
            <a:endParaRPr sz="1800" dirty="0">
              <a:solidFill>
                <a:schemeClr val="lt2"/>
              </a:solidFill>
              <a:latin typeface="DM Mono" panose="020B0509040201040103" pitchFamily="49" charset="77"/>
              <a:ea typeface="DM Sans"/>
              <a:cs typeface="DM Sans"/>
              <a:sym typeface="DM Sans"/>
            </a:endParaRPr>
          </a:p>
        </p:txBody>
      </p:sp>
      <p:sp>
        <p:nvSpPr>
          <p:cNvPr id="1314" name="Google Shape;1314;p110"/>
          <p:cNvSpPr txBox="1"/>
          <p:nvPr/>
        </p:nvSpPr>
        <p:spPr>
          <a:xfrm>
            <a:off x="3528086" y="1599849"/>
            <a:ext cx="2398373" cy="1523472"/>
          </a:xfrm>
          <a:prstGeom prst="rect">
            <a:avLst/>
          </a:prstGeom>
          <a:noFill/>
          <a:ln>
            <a:noFill/>
          </a:ln>
        </p:spPr>
        <p:txBody>
          <a:bodyPr spcFirstLastPara="1" wrap="square" lIns="68569" tIns="68569" rIns="68569" bIns="68569" anchor="t" anchorCtr="0">
            <a:spAutoFit/>
          </a:bodyPr>
          <a:lstStyle/>
          <a:p>
            <a:pPr algn="ctr"/>
            <a:r>
              <a:rPr lang="en" sz="1800" dirty="0">
                <a:solidFill>
                  <a:schemeClr val="lt2"/>
                </a:solidFill>
                <a:latin typeface="DM Mono" panose="020B0509040201040103" pitchFamily="49" charset="77"/>
                <a:ea typeface="DM Sans"/>
                <a:cs typeface="DM Sans"/>
                <a:sym typeface="DM Sans"/>
              </a:rPr>
              <a:t>Jay </a:t>
            </a:r>
            <a:r>
              <a:rPr lang="en" sz="1800" dirty="0" err="1">
                <a:solidFill>
                  <a:schemeClr val="lt2"/>
                </a:solidFill>
                <a:latin typeface="DM Mono" panose="020B0509040201040103" pitchFamily="49" charset="77"/>
                <a:ea typeface="DM Sans"/>
                <a:cs typeface="DM Sans"/>
                <a:sym typeface="DM Sans"/>
              </a:rPr>
              <a:t>Bazuzi</a:t>
            </a:r>
            <a:endParaRPr sz="1800" dirty="0">
              <a:solidFill>
                <a:schemeClr val="lt2"/>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Stephen Bilston</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Hansel </a:t>
            </a:r>
            <a:r>
              <a:rPr lang="en" sz="1800" dirty="0" err="1">
                <a:solidFill>
                  <a:schemeClr val="lt1"/>
                </a:solidFill>
                <a:latin typeface="DM Mono" panose="020B0509040201040103" pitchFamily="49" charset="77"/>
                <a:ea typeface="DM Sans"/>
                <a:cs typeface="DM Sans"/>
                <a:sym typeface="DM Sans"/>
              </a:rPr>
              <a:t>Qiu</a:t>
            </a:r>
            <a:endParaRPr sz="1800" dirty="0">
              <a:solidFill>
                <a:schemeClr val="lt1"/>
              </a:solidFill>
              <a:latin typeface="DM Mono" panose="020B0509040201040103" pitchFamily="49" charset="77"/>
              <a:ea typeface="DM Sans"/>
              <a:cs typeface="DM Sans"/>
              <a:sym typeface="DM Sans"/>
            </a:endParaRPr>
          </a:p>
          <a:p>
            <a:pPr algn="ctr"/>
            <a:r>
              <a:rPr lang="en" sz="1800" dirty="0">
                <a:solidFill>
                  <a:schemeClr val="lt1"/>
                </a:solidFill>
                <a:latin typeface="DM Mono" panose="020B0509040201040103" pitchFamily="49" charset="77"/>
                <a:ea typeface="DM Sans"/>
                <a:cs typeface="DM Sans"/>
                <a:sym typeface="DM Sans"/>
              </a:rPr>
              <a:t>Jaimie Russ</a:t>
            </a:r>
          </a:p>
          <a:p>
            <a:pPr algn="ctr"/>
            <a:r>
              <a:rPr lang="en" sz="1800" dirty="0">
                <a:solidFill>
                  <a:schemeClr val="lt1"/>
                </a:solidFill>
                <a:latin typeface="DM Mono" panose="020B0509040201040103" pitchFamily="49" charset="77"/>
                <a:ea typeface="DM Sans"/>
                <a:cs typeface="DM Sans"/>
                <a:sym typeface="DM Sans"/>
              </a:rPr>
              <a:t>Lynn </a:t>
            </a:r>
            <a:r>
              <a:rPr lang="en" sz="1800" dirty="0" err="1">
                <a:solidFill>
                  <a:schemeClr val="lt1"/>
                </a:solidFill>
                <a:latin typeface="DM Mono" panose="020B0509040201040103" pitchFamily="49" charset="77"/>
                <a:ea typeface="DM Sans"/>
                <a:cs typeface="DM Sans"/>
                <a:sym typeface="DM Sans"/>
              </a:rPr>
              <a:t>Langit</a:t>
            </a:r>
            <a:endParaRPr sz="1800" dirty="0">
              <a:solidFill>
                <a:schemeClr val="lt1"/>
              </a:solidFill>
              <a:latin typeface="DM Mono" panose="020B0509040201040103" pitchFamily="49" charset="77"/>
              <a:ea typeface="DM Sans"/>
              <a:cs typeface="DM Sans"/>
              <a:sym typeface="DM Sans"/>
            </a:endParaRPr>
          </a:p>
        </p:txBody>
      </p:sp>
      <p:sp>
        <p:nvSpPr>
          <p:cNvPr id="1316" name="Google Shape;1316;p110"/>
          <p:cNvSpPr txBox="1"/>
          <p:nvPr/>
        </p:nvSpPr>
        <p:spPr>
          <a:xfrm>
            <a:off x="6504572" y="0"/>
            <a:ext cx="1662975" cy="323143"/>
          </a:xfrm>
          <a:prstGeom prst="rect">
            <a:avLst/>
          </a:prstGeom>
          <a:noFill/>
          <a:ln>
            <a:noFill/>
          </a:ln>
        </p:spPr>
        <p:txBody>
          <a:bodyPr spcFirstLastPara="1" wrap="square" lIns="68569" tIns="68569" rIns="68569" bIns="68569" anchor="t" anchorCtr="0">
            <a:spAutoFit/>
          </a:bodyPr>
          <a:lstStyle/>
          <a:p>
            <a:r>
              <a:rPr lang="en" sz="1200" dirty="0">
                <a:solidFill>
                  <a:schemeClr val="lt2"/>
                </a:solidFill>
                <a:latin typeface="DM Mono" panose="020B0509040201040103" pitchFamily="49" charset="77"/>
                <a:ea typeface="DM Sans"/>
                <a:cs typeface="DM Sans"/>
                <a:sym typeface="DM Sans"/>
              </a:rPr>
              <a:t>Talk Resources:</a:t>
            </a:r>
            <a:endParaRPr sz="1200" dirty="0">
              <a:solidFill>
                <a:schemeClr val="lt2"/>
              </a:solidFill>
              <a:latin typeface="DM Mono" panose="020B0509040201040103" pitchFamily="49" charset="77"/>
              <a:ea typeface="DM Sans"/>
              <a:cs typeface="DM Sans"/>
              <a:sym typeface="DM Sans"/>
            </a:endParaRPr>
          </a:p>
        </p:txBody>
      </p:sp>
      <p:pic>
        <p:nvPicPr>
          <p:cNvPr id="13" name="Picture 12" descr="Qr code&#10;&#10;Description automatically generated">
            <a:extLst>
              <a:ext uri="{FF2B5EF4-FFF2-40B4-BE49-F238E27FC236}">
                <a16:creationId xmlns:a16="http://schemas.microsoft.com/office/drawing/2014/main" id="{1FBC8822-7D87-C448-28BC-FE633CB414E9}"/>
              </a:ext>
            </a:extLst>
          </p:cNvPr>
          <p:cNvPicPr>
            <a:picLocks noChangeAspect="1"/>
          </p:cNvPicPr>
          <p:nvPr/>
        </p:nvPicPr>
        <p:blipFill>
          <a:blip r:embed="rId4"/>
          <a:stretch>
            <a:fillRect/>
          </a:stretch>
        </p:blipFill>
        <p:spPr>
          <a:xfrm>
            <a:off x="6504572" y="303205"/>
            <a:ext cx="2398373" cy="23983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a:t>
            </a:r>
            <a:r>
              <a:rPr lang="en">
                <a:solidFill>
                  <a:schemeClr val="accent2"/>
                </a:solidFill>
              </a:rPr>
              <a:t>TITLE</a:t>
            </a:r>
            <a:endParaRPr>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a:t>Here you have a list of items</a:t>
            </a:r>
            <a:endParaRPr/>
          </a:p>
          <a:p>
            <a:pPr marL="457200" lvl="0" indent="-355600" algn="l" rtl="0">
              <a:spcBef>
                <a:spcPts val="0"/>
              </a:spcBef>
              <a:spcAft>
                <a:spcPts val="0"/>
              </a:spcAft>
              <a:buSzPts val="2000"/>
              <a:buChar char="◉"/>
            </a:pPr>
            <a:r>
              <a:rPr lang="en"/>
              <a:t>And some text</a:t>
            </a:r>
            <a:endParaRPr/>
          </a:p>
          <a:p>
            <a:pPr marL="457200" lvl="0" indent="-355600" algn="l" rtl="0">
              <a:spcBef>
                <a:spcPts val="0"/>
              </a:spcBef>
              <a:spcAft>
                <a:spcPts val="0"/>
              </a:spcAft>
              <a:buSzPts val="20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BIG CONCEPT</a:t>
            </a:r>
            <a:endParaRPr sz="9000"/>
          </a:p>
        </p:txBody>
      </p:sp>
      <p:sp>
        <p:nvSpPr>
          <p:cNvPr id="507" name="Google Shape;507;p19"/>
          <p:cNvSpPr txBox="1">
            <a:spLocks noGrp="1"/>
          </p:cNvSpPr>
          <p:nvPr>
            <p:ph type="subTitle" idx="4294967295"/>
          </p:nvPr>
        </p:nvSpPr>
        <p:spPr>
          <a:xfrm>
            <a:off x="2169650" y="3182950"/>
            <a:ext cx="4804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a:t>
            </a:r>
            <a:r>
              <a:rPr lang="en">
                <a:solidFill>
                  <a:schemeClr val="accent2"/>
                </a:solidFill>
              </a:rPr>
              <a:t>TWO OR THREE</a:t>
            </a:r>
            <a:r>
              <a:rPr lang="en"/>
              <a:t> COLUMNS</a:t>
            </a:r>
            <a:endParaRPr/>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67"/>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56" name="Google Shape;556;p67"/>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54" name="Google Shape;554;p67"/>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17</a:t>
            </a:fld>
            <a:endParaRPr dirty="0"/>
          </a:p>
        </p:txBody>
      </p:sp>
      <p:sp>
        <p:nvSpPr>
          <p:cNvPr id="558" name="Google Shape;558;p67"/>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graphicFrame>
        <p:nvGraphicFramePr>
          <p:cNvPr id="7" name="Google Shape;504;p62">
            <a:extLst>
              <a:ext uri="{FF2B5EF4-FFF2-40B4-BE49-F238E27FC236}">
                <a16:creationId xmlns:a16="http://schemas.microsoft.com/office/drawing/2014/main" id="{19165D30-D854-8549-CE17-DDAAC186B681}"/>
              </a:ext>
            </a:extLst>
          </p:cNvPr>
          <p:cNvGraphicFramePr/>
          <p:nvPr>
            <p:extLst>
              <p:ext uri="{D42A27DB-BD31-4B8C-83A1-F6EECF244321}">
                <p14:modId xmlns:p14="http://schemas.microsoft.com/office/powerpoint/2010/main" val="4029391184"/>
              </p:ext>
            </p:extLst>
          </p:nvPr>
        </p:nvGraphicFramePr>
        <p:xfrm>
          <a:off x="386157" y="1863160"/>
          <a:ext cx="8343415" cy="1782940"/>
        </p:xfrm>
        <a:graphic>
          <a:graphicData uri="http://schemas.openxmlformats.org/drawingml/2006/table">
            <a:tbl>
              <a:tblPr>
                <a:noFill/>
              </a:tblPr>
              <a:tblGrid>
                <a:gridCol w="1057886">
                  <a:extLst>
                    <a:ext uri="{9D8B030D-6E8A-4147-A177-3AD203B41FA5}">
                      <a16:colId xmlns:a16="http://schemas.microsoft.com/office/drawing/2014/main" val="20000"/>
                    </a:ext>
                  </a:extLst>
                </a:gridCol>
                <a:gridCol w="1282535">
                  <a:extLst>
                    <a:ext uri="{9D8B030D-6E8A-4147-A177-3AD203B41FA5}">
                      <a16:colId xmlns:a16="http://schemas.microsoft.com/office/drawing/2014/main" val="20001"/>
                    </a:ext>
                  </a:extLst>
                </a:gridCol>
                <a:gridCol w="1157845">
                  <a:extLst>
                    <a:ext uri="{9D8B030D-6E8A-4147-A177-3AD203B41FA5}">
                      <a16:colId xmlns:a16="http://schemas.microsoft.com/office/drawing/2014/main" val="20002"/>
                    </a:ext>
                  </a:extLst>
                </a:gridCol>
                <a:gridCol w="1229096">
                  <a:extLst>
                    <a:ext uri="{9D8B030D-6E8A-4147-A177-3AD203B41FA5}">
                      <a16:colId xmlns:a16="http://schemas.microsoft.com/office/drawing/2014/main" val="20003"/>
                    </a:ext>
                  </a:extLst>
                </a:gridCol>
                <a:gridCol w="872837">
                  <a:extLst>
                    <a:ext uri="{9D8B030D-6E8A-4147-A177-3AD203B41FA5}">
                      <a16:colId xmlns:a16="http://schemas.microsoft.com/office/drawing/2014/main" val="20004"/>
                    </a:ext>
                  </a:extLst>
                </a:gridCol>
                <a:gridCol w="1571153">
                  <a:extLst>
                    <a:ext uri="{9D8B030D-6E8A-4147-A177-3AD203B41FA5}">
                      <a16:colId xmlns:a16="http://schemas.microsoft.com/office/drawing/2014/main" val="20005"/>
                    </a:ext>
                  </a:extLst>
                </a:gridCol>
                <a:gridCol w="1172063">
                  <a:extLst>
                    <a:ext uri="{9D8B030D-6E8A-4147-A177-3AD203B41FA5}">
                      <a16:colId xmlns:a16="http://schemas.microsoft.com/office/drawing/2014/main" val="20006"/>
                    </a:ext>
                  </a:extLst>
                </a:gridCol>
              </a:tblGrid>
              <a:tr h="411450">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business_id</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000000000</a:t>
                      </a:r>
                      <a:endParaRPr sz="11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Cook's Crazy Rolls</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4</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1111111111</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Oil &amp; Vinegar Kitchen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2</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2222222222</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err="1">
                          <a:solidFill>
                            <a:schemeClr val="dk1"/>
                          </a:solidFill>
                          <a:latin typeface="DM Sans" pitchFamily="2" charset="77"/>
                        </a:rPr>
                        <a:t>OliveFest</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3333333333</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CR's Brewhouse</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3</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1</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5</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274298">
                <a:tc>
                  <a:txBody>
                    <a:bodyPr/>
                    <a:lstStyle/>
                    <a:p>
                      <a:pPr marL="0" lvl="0" indent="0" algn="l" rtl="0">
                        <a:lnSpc>
                          <a:spcPct val="115000"/>
                        </a:lnSpc>
                        <a:spcBef>
                          <a:spcPts val="0"/>
                        </a:spcBef>
                        <a:spcAft>
                          <a:spcPts val="0"/>
                        </a:spcAft>
                        <a:buNone/>
                      </a:pPr>
                      <a:r>
                        <a:rPr lang="en" sz="600" b="0" i="0" dirty="0">
                          <a:solidFill>
                            <a:schemeClr val="dk1"/>
                          </a:solidFill>
                          <a:latin typeface="DM Mono" panose="020B0509040201040103" pitchFamily="49" charset="77"/>
                        </a:rPr>
                        <a:t>4444444444</a:t>
                      </a:r>
                      <a:endParaRPr sz="600" dirty="0">
                        <a:solidFill>
                          <a:schemeClr val="dk1"/>
                        </a:solidFill>
                        <a:latin typeface="DM Mono" panose="020B0509040201040103" pitchFamily="49"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lnSpc>
                          <a:spcPct val="115000"/>
                        </a:lnSpc>
                        <a:spcBef>
                          <a:spcPts val="0"/>
                        </a:spcBef>
                        <a:spcAft>
                          <a:spcPts val="0"/>
                        </a:spcAft>
                        <a:buNone/>
                      </a:pPr>
                      <a:r>
                        <a:rPr lang="en-CA" sz="800" b="0" i="0" dirty="0">
                          <a:solidFill>
                            <a:schemeClr val="dk1"/>
                          </a:solidFill>
                          <a:latin typeface="DM Sans" pitchFamily="2" charset="77"/>
                        </a:rPr>
                        <a:t>Tacos on Main</a:t>
                      </a:r>
                      <a:endParaRPr sz="8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900" b="0" i="0" dirty="0">
                          <a:solidFill>
                            <a:schemeClr val="dk1"/>
                          </a:solidFill>
                          <a:latin typeface="DM Sans" pitchFamily="2" charset="77"/>
                        </a:rPr>
                        <a:t>0</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600" b="0" i="0" dirty="0">
                          <a:solidFill>
                            <a:schemeClr val="dk1"/>
                          </a:solidFill>
                          <a:latin typeface="DM Sans" pitchFamily="2" charset="77"/>
                        </a:rPr>
                        <a:t>2022-06-28</a:t>
                      </a:r>
                      <a:endParaRPr sz="6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a:t>
            </a:r>
            <a:r>
              <a:rPr lang="en">
                <a:solidFill>
                  <a:schemeClr val="accent2"/>
                </a:solidFill>
              </a:rPr>
              <a:t>PICTURE</a:t>
            </a:r>
            <a:r>
              <a:rPr lang="en"/>
              <a:t> IS WORTH A THOUSAND WORDS</a:t>
            </a:r>
            <a:endParaRPr/>
          </a:p>
        </p:txBody>
      </p:sp>
      <p:sp>
        <p:nvSpPr>
          <p:cNvPr id="541" name="Google Shape;541;p22"/>
          <p:cNvSpPr txBox="1">
            <a:spLocks noGrp="1"/>
          </p:cNvSpPr>
          <p:nvPr>
            <p:ph type="body" idx="1"/>
          </p:nvPr>
        </p:nvSpPr>
        <p:spPr>
          <a:xfrm>
            <a:off x="442975" y="1641300"/>
            <a:ext cx="2580300"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 sz="1800"/>
              <a:t>A complex idea can be conveyed with just a single still image.</a:t>
            </a:r>
            <a:endParaRPr sz="1800"/>
          </a:p>
        </p:txBody>
      </p:sp>
      <p:pic>
        <p:nvPicPr>
          <p:cNvPr id="542" name="Google Shape;542;p22"/>
          <p:cNvPicPr preferRelativeResize="0"/>
          <p:nvPr/>
        </p:nvPicPr>
        <p:blipFill>
          <a:blip r:embed="rId3">
            <a:alphaModFix/>
          </a:blip>
          <a:stretch>
            <a:fillRect/>
          </a:stretch>
        </p:blipFill>
        <p:spPr>
          <a:xfrm>
            <a:off x="3189150" y="1493700"/>
            <a:ext cx="2765700" cy="2765700"/>
          </a:xfrm>
          <a:prstGeom prst="ellipse">
            <a:avLst/>
          </a:prstGeom>
          <a:noFill/>
          <a:ln>
            <a:noFill/>
          </a:ln>
        </p:spPr>
      </p:pic>
      <p:sp>
        <p:nvSpPr>
          <p:cNvPr id="543" name="Google Shape;543;p22"/>
          <p:cNvSpPr txBox="1">
            <a:spLocks noGrp="1"/>
          </p:cNvSpPr>
          <p:nvPr>
            <p:ph type="body" idx="1"/>
          </p:nvPr>
        </p:nvSpPr>
        <p:spPr>
          <a:xfrm>
            <a:off x="6120725" y="1641300"/>
            <a:ext cx="2580300" cy="2470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t>Namely making it possible to absorb large amounts of data quickly.</a:t>
            </a:r>
            <a:endParaRPr sz="180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8"/>
        <p:cNvGrpSpPr/>
        <p:nvPr/>
      </p:nvGrpSpPr>
      <p:grpSpPr>
        <a:xfrm>
          <a:off x="0" y="0"/>
          <a:ext cx="0" cy="0"/>
          <a:chOff x="0" y="0"/>
          <a:chExt cx="0" cy="0"/>
        </a:xfrm>
      </p:grpSpPr>
      <p:sp>
        <p:nvSpPr>
          <p:cNvPr id="549" name="Google Shape;549;p23"/>
          <p:cNvSpPr txBox="1">
            <a:spLocks noGrp="1"/>
          </p:cNvSpPr>
          <p:nvPr>
            <p:ph type="title" idx="4294967295"/>
          </p:nvPr>
        </p:nvSpPr>
        <p:spPr>
          <a:xfrm>
            <a:off x="0" y="1881750"/>
            <a:ext cx="91440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28324A"/>
                </a:solidFill>
              </a:rPr>
              <a:t>WANT BIG IMPACT?</a:t>
            </a:r>
            <a:endParaRPr sz="3600">
              <a:solidFill>
                <a:srgbClr val="28324A"/>
              </a:solidFill>
            </a:endParaRPr>
          </a:p>
          <a:p>
            <a:pPr marL="0" lvl="0" indent="0" algn="ctr" rtl="0">
              <a:spcBef>
                <a:spcPts val="0"/>
              </a:spcBef>
              <a:spcAft>
                <a:spcPts val="0"/>
              </a:spcAft>
              <a:buNone/>
            </a:pPr>
            <a:r>
              <a:rPr lang="en" sz="3600" b="0">
                <a:solidFill>
                  <a:srgbClr val="28324A"/>
                </a:solidFill>
              </a:rPr>
              <a:t>USE BIG IMAGE.</a:t>
            </a:r>
            <a:endParaRPr sz="3600">
              <a:solidFill>
                <a:srgbClr val="28324A"/>
              </a:solidFill>
            </a:endParaRPr>
          </a:p>
        </p:txBody>
      </p:sp>
      <p:sp>
        <p:nvSpPr>
          <p:cNvPr id="550" name="Google Shape;550;p2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t>
            </a:r>
            <a:r>
              <a:rPr lang="en">
                <a:solidFill>
                  <a:schemeClr val="accent2"/>
                </a:solidFill>
              </a:rPr>
              <a:t>CHARTS</a:t>
            </a:r>
            <a:r>
              <a:rPr lang="en"/>
              <a:t> TO EXPLAIN YOUR IDEAS</a:t>
            </a:r>
            <a:endParaRPr/>
          </a:p>
        </p:txBody>
      </p:sp>
      <p:grpSp>
        <p:nvGrpSpPr>
          <p:cNvPr id="556" name="Google Shape;556;p24"/>
          <p:cNvGrpSpPr/>
          <p:nvPr/>
        </p:nvGrpSpPr>
        <p:grpSpPr>
          <a:xfrm>
            <a:off x="3099624" y="949849"/>
            <a:ext cx="2944752" cy="3170450"/>
            <a:chOff x="2768474" y="949849"/>
            <a:chExt cx="2944752" cy="3170450"/>
          </a:xfrm>
        </p:grpSpPr>
        <p:sp>
          <p:nvSpPr>
            <p:cNvPr id="557" name="Google Shape;557;p24"/>
            <p:cNvSpPr/>
            <p:nvPr/>
          </p:nvSpPr>
          <p:spPr>
            <a:xfrm rot="5400000">
              <a:off x="2768474" y="949849"/>
              <a:ext cx="1706700" cy="1706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4"/>
          <p:cNvSpPr/>
          <p:nvPr/>
        </p:nvSpPr>
        <p:spPr>
          <a:xfrm>
            <a:off x="3485050" y="1567267"/>
            <a:ext cx="929494" cy="548374"/>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4"/>
          <p:cNvGrpSpPr/>
          <p:nvPr/>
        </p:nvGrpSpPr>
        <p:grpSpPr>
          <a:xfrm>
            <a:off x="3844549" y="3126202"/>
            <a:ext cx="599842" cy="589958"/>
            <a:chOff x="1244325" y="4999400"/>
            <a:chExt cx="444525" cy="437200"/>
          </a:xfrm>
        </p:grpSpPr>
        <p:sp>
          <p:nvSpPr>
            <p:cNvPr id="563" name="Google Shape;563;p2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4"/>
          <p:cNvGrpSpPr/>
          <p:nvPr/>
        </p:nvGrpSpPr>
        <p:grpSpPr>
          <a:xfrm>
            <a:off x="5266889" y="3113863"/>
            <a:ext cx="409140" cy="420402"/>
            <a:chOff x="2605300" y="5003050"/>
            <a:chExt cx="418900" cy="430475"/>
          </a:xfrm>
        </p:grpSpPr>
        <p:sp>
          <p:nvSpPr>
            <p:cNvPr id="569" name="Google Shape;569;p24"/>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5213649" y="20802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a:t>
            </a:r>
            <a:r>
              <a:rPr lang="en">
                <a:solidFill>
                  <a:schemeClr val="accent2"/>
                </a:solidFill>
              </a:rPr>
              <a:t>TABLES</a:t>
            </a:r>
            <a:r>
              <a:rPr lang="en"/>
              <a:t> TO COMPARE DATA</a:t>
            </a:r>
            <a:endParaRPr/>
          </a:p>
        </p:txBody>
      </p:sp>
      <p:graphicFrame>
        <p:nvGraphicFramePr>
          <p:cNvPr id="579" name="Google Shape;579;p25"/>
          <p:cNvGraphicFramePr/>
          <p:nvPr/>
        </p:nvGraphicFramePr>
        <p:xfrm>
          <a:off x="1522400" y="1564481"/>
          <a:ext cx="3000000" cy="3000000"/>
        </p:xfrm>
        <a:graphic>
          <a:graphicData uri="http://schemas.openxmlformats.org/drawingml/2006/table">
            <a:tbl>
              <a:tblPr>
                <a:noFill/>
                <a:tableStyleId>{891A1956-3D7E-41C0-9DF7-105A978C6925}</a:tableStyleId>
              </a:tblPr>
              <a:tblGrid>
                <a:gridCol w="1524800">
                  <a:extLst>
                    <a:ext uri="{9D8B030D-6E8A-4147-A177-3AD203B41FA5}">
                      <a16:colId xmlns:a16="http://schemas.microsoft.com/office/drawing/2014/main" val="20000"/>
                    </a:ext>
                  </a:extLst>
                </a:gridCol>
                <a:gridCol w="1524800">
                  <a:extLst>
                    <a:ext uri="{9D8B030D-6E8A-4147-A177-3AD203B41FA5}">
                      <a16:colId xmlns:a16="http://schemas.microsoft.com/office/drawing/2014/main" val="20001"/>
                    </a:ext>
                  </a:extLst>
                </a:gridCol>
                <a:gridCol w="1524800">
                  <a:extLst>
                    <a:ext uri="{9D8B030D-6E8A-4147-A177-3AD203B41FA5}">
                      <a16:colId xmlns:a16="http://schemas.microsoft.com/office/drawing/2014/main" val="20002"/>
                    </a:ext>
                  </a:extLst>
                </a:gridCol>
                <a:gridCol w="1524800">
                  <a:extLst>
                    <a:ext uri="{9D8B030D-6E8A-4147-A177-3AD203B41FA5}">
                      <a16:colId xmlns:a16="http://schemas.microsoft.com/office/drawing/2014/main" val="20003"/>
                    </a:ext>
                  </a:extLst>
                </a:gridCol>
              </a:tblGrid>
              <a:tr h="582750">
                <a:tc>
                  <a:txBody>
                    <a:bodyPr/>
                    <a:lstStyle/>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A</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B</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rgbClr val="FFFFFF"/>
                          </a:solidFill>
                          <a:latin typeface="Source Sans Pro"/>
                          <a:ea typeface="Source Sans Pro"/>
                          <a:cs typeface="Source Sans Pro"/>
                          <a:sym typeface="Source Sans Pro"/>
                        </a:rPr>
                        <a:t>C</a:t>
                      </a:r>
                      <a:endParaRPr sz="1100" b="1">
                        <a:solidFill>
                          <a:srgbClr val="FFFFFF"/>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Yellow</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7</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1"/>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Blue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30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10</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9525" cap="flat" cmpd="sng">
                      <a:solidFill>
                        <a:schemeClr val="accent2"/>
                      </a:solidFill>
                      <a:prstDash val="dash"/>
                      <a:round/>
                      <a:headEnd type="none" w="sm" len="sm"/>
                      <a:tailEnd type="none" w="sm" len="sm"/>
                    </a:lnB>
                  </a:tcPr>
                </a:tc>
                <a:extLst>
                  <a:ext uri="{0D108BD9-81ED-4DB2-BD59-A6C34878D82A}">
                    <a16:rowId xmlns:a16="http://schemas.microsoft.com/office/drawing/2014/main" val="10002"/>
                  </a:ext>
                </a:extLst>
              </a:tr>
              <a:tr h="582750">
                <a:tc>
                  <a:txBody>
                    <a:bodyPr/>
                    <a:lstStyle/>
                    <a:p>
                      <a:pPr marL="0" lvl="0" indent="0" algn="r" rtl="0">
                        <a:spcBef>
                          <a:spcPts val="0"/>
                        </a:spcBef>
                        <a:spcAft>
                          <a:spcPts val="0"/>
                        </a:spcAft>
                        <a:buNone/>
                      </a:pPr>
                      <a:r>
                        <a:rPr lang="en" sz="1100">
                          <a:solidFill>
                            <a:srgbClr val="3C78D8"/>
                          </a:solidFill>
                          <a:latin typeface="Source Sans Pro"/>
                          <a:ea typeface="Source Sans Pro"/>
                          <a:cs typeface="Source Sans Pro"/>
                          <a:sym typeface="Source Sans Pro"/>
                        </a:rPr>
                        <a:t>Orange</a:t>
                      </a:r>
                      <a:endParaRPr sz="1100">
                        <a:solidFill>
                          <a:srgbClr val="3C78D8"/>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5</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24</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28324A"/>
                          </a:solidFill>
                          <a:latin typeface="Source Sans Pro"/>
                          <a:ea typeface="Source Sans Pro"/>
                          <a:cs typeface="Source Sans Pro"/>
                          <a:sym typeface="Source Sans Pro"/>
                        </a:rPr>
                        <a:t>16</a:t>
                      </a:r>
                      <a:endParaRPr>
                        <a:solidFill>
                          <a:srgbClr val="28324A"/>
                        </a:solidFill>
                        <a:latin typeface="Source Sans Pro"/>
                        <a:ea typeface="Source Sans Pro"/>
                        <a:cs typeface="Source Sans Pro"/>
                        <a:sym typeface="Source Sans Pro"/>
                      </a:endParaRPr>
                    </a:p>
                  </a:txBody>
                  <a:tcPr marL="91425" marR="91425" marT="68575" marB="6857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chemeClr val="accent2"/>
                      </a:solidFill>
                      <a:prstDash val="dash"/>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0" name="Google Shape;580;p2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6"/>
          <p:cNvSpPr/>
          <p:nvPr/>
        </p:nvSpPr>
        <p:spPr>
          <a:xfrm>
            <a:off x="807244" y="790176"/>
            <a:ext cx="7529513" cy="3586894"/>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txBox="1">
            <a:spLocks noGrp="1"/>
          </p:cNvSpPr>
          <p:nvPr>
            <p:ph type="title"/>
          </p:nvPr>
        </p:nvSpPr>
        <p:spPr>
          <a:xfrm>
            <a:off x="1047750" y="245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587" name="Google Shape;587;p26"/>
          <p:cNvSpPr/>
          <p:nvPr/>
        </p:nvSpPr>
        <p:spPr>
          <a:xfrm>
            <a:off x="2073621" y="1625043"/>
            <a:ext cx="619800" cy="202500"/>
          </a:xfrm>
          <a:prstGeom prst="wedgeRectCallout">
            <a:avLst>
              <a:gd name="adj1" fmla="val -21428"/>
              <a:gd name="adj2" fmla="val 84287"/>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our office</a:t>
            </a:r>
            <a:endParaRPr sz="800">
              <a:latin typeface="Source Sans Pro"/>
              <a:ea typeface="Source Sans Pro"/>
              <a:cs typeface="Source Sans Pro"/>
              <a:sym typeface="Source Sans Pro"/>
            </a:endParaRPr>
          </a:p>
        </p:txBody>
      </p:sp>
      <p:sp>
        <p:nvSpPr>
          <p:cNvPr id="588" name="Google Shape;588;p26"/>
          <p:cNvSpPr/>
          <p:nvPr/>
        </p:nvSpPr>
        <p:spPr>
          <a:xfrm rot="8100000">
            <a:off x="1417704" y="1853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rot="8100000">
            <a:off x="2860329" y="33831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rot="8100000">
            <a:off x="3915304" y="166308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rot="8100000">
            <a:off x="4553704" y="35619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rot="8100000">
            <a:off x="6493879" y="2127760"/>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rot="8100000">
            <a:off x="7282704" y="3740735"/>
            <a:ext cx="126431" cy="126431"/>
          </a:xfrm>
          <a:prstGeom prst="teardrop">
            <a:avLst>
              <a:gd name="adj" fmla="val 10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7"/>
          <p:cNvSpPr txBox="1">
            <a:spLocks noGrp="1"/>
          </p:cNvSpPr>
          <p:nvPr>
            <p:ph type="ctrTitle" idx="4294967295"/>
          </p:nvPr>
        </p:nvSpPr>
        <p:spPr>
          <a:xfrm>
            <a:off x="685800" y="2726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solidFill>
                  <a:srgbClr val="FFFFFF"/>
                </a:solidFill>
              </a:rPr>
              <a:t>89,526,124</a:t>
            </a:r>
            <a:endParaRPr sz="10000">
              <a:solidFill>
                <a:srgbClr val="FFFFFF"/>
              </a:solidFill>
            </a:endParaRPr>
          </a:p>
        </p:txBody>
      </p:sp>
      <p:sp>
        <p:nvSpPr>
          <p:cNvPr id="600" name="Google Shape;600;p27"/>
          <p:cNvSpPr txBox="1">
            <a:spLocks noGrp="1"/>
          </p:cNvSpPr>
          <p:nvPr>
            <p:ph type="subTitle" idx="4294967295"/>
          </p:nvPr>
        </p:nvSpPr>
        <p:spPr>
          <a:xfrm>
            <a:off x="685800" y="3655111"/>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chemeClr val="accent2"/>
                </a:solidFill>
              </a:rPr>
              <a:t>Whoa! That’s a big number, aren’t you proud?</a:t>
            </a:r>
            <a:endParaRPr b="1">
              <a:solidFill>
                <a:schemeClr val="accent2"/>
              </a:solidFill>
            </a:endParaRPr>
          </a:p>
        </p:txBody>
      </p:sp>
      <p:sp>
        <p:nvSpPr>
          <p:cNvPr id="601" name="Google Shape;601;p2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ctrTitle" idx="4294967295"/>
          </p:nvPr>
        </p:nvSpPr>
        <p:spPr>
          <a:xfrm>
            <a:off x="685800" y="3258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r>
              <a:rPr lang="en" sz="4800">
                <a:solidFill>
                  <a:schemeClr val="accent2"/>
                </a:solidFill>
              </a:rPr>
              <a:t>$</a:t>
            </a:r>
            <a:endParaRPr sz="4800">
              <a:solidFill>
                <a:schemeClr val="accent2"/>
              </a:solidFill>
            </a:endParaRPr>
          </a:p>
        </p:txBody>
      </p:sp>
      <p:sp>
        <p:nvSpPr>
          <p:cNvPr id="607" name="Google Shape;607;p28"/>
          <p:cNvSpPr txBox="1">
            <a:spLocks noGrp="1"/>
          </p:cNvSpPr>
          <p:nvPr>
            <p:ph type="subTitle" idx="4294967295"/>
          </p:nvPr>
        </p:nvSpPr>
        <p:spPr>
          <a:xfrm>
            <a:off x="685800" y="9367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That’s a lot of money</a:t>
            </a:r>
            <a:endParaRPr sz="2600"/>
          </a:p>
        </p:txBody>
      </p:sp>
      <p:sp>
        <p:nvSpPr>
          <p:cNvPr id="608" name="Google Shape;608;p28"/>
          <p:cNvSpPr txBox="1">
            <a:spLocks noGrp="1"/>
          </p:cNvSpPr>
          <p:nvPr>
            <p:ph type="ctrTitle" idx="4294967295"/>
          </p:nvPr>
        </p:nvSpPr>
        <p:spPr>
          <a:xfrm>
            <a:off x="685800" y="2954742"/>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r>
              <a:rPr lang="en" sz="4800">
                <a:solidFill>
                  <a:schemeClr val="accent2"/>
                </a:solidFill>
              </a:rPr>
              <a:t>%</a:t>
            </a:r>
            <a:endParaRPr sz="4800">
              <a:solidFill>
                <a:schemeClr val="accent2"/>
              </a:solidFill>
            </a:endParaRPr>
          </a:p>
        </p:txBody>
      </p:sp>
      <p:sp>
        <p:nvSpPr>
          <p:cNvPr id="609" name="Google Shape;609;p28"/>
          <p:cNvSpPr txBox="1">
            <a:spLocks noGrp="1"/>
          </p:cNvSpPr>
          <p:nvPr>
            <p:ph type="subTitle" idx="4294967295"/>
          </p:nvPr>
        </p:nvSpPr>
        <p:spPr>
          <a:xfrm>
            <a:off x="685800" y="356565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Total success!</a:t>
            </a:r>
            <a:endParaRPr sz="2600"/>
          </a:p>
        </p:txBody>
      </p:sp>
      <p:sp>
        <p:nvSpPr>
          <p:cNvPr id="610" name="Google Shape;610;p28"/>
          <p:cNvSpPr txBox="1">
            <a:spLocks noGrp="1"/>
          </p:cNvSpPr>
          <p:nvPr>
            <p:ph type="ctrTitle" idx="4294967295"/>
          </p:nvPr>
        </p:nvSpPr>
        <p:spPr>
          <a:xfrm>
            <a:off x="685800" y="1640293"/>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a:t>
            </a:r>
            <a:r>
              <a:rPr lang="en" sz="4800">
                <a:solidFill>
                  <a:schemeClr val="accent2"/>
                </a:solidFill>
              </a:rPr>
              <a:t>users</a:t>
            </a:r>
            <a:endParaRPr sz="4800">
              <a:solidFill>
                <a:schemeClr val="accent2"/>
              </a:solidFill>
            </a:endParaRPr>
          </a:p>
        </p:txBody>
      </p:sp>
      <p:sp>
        <p:nvSpPr>
          <p:cNvPr id="611" name="Google Shape;611;p28"/>
          <p:cNvSpPr txBox="1">
            <a:spLocks noGrp="1"/>
          </p:cNvSpPr>
          <p:nvPr>
            <p:ph type="subTitle" idx="4294967295"/>
          </p:nvPr>
        </p:nvSpPr>
        <p:spPr>
          <a:xfrm>
            <a:off x="685800" y="2251202"/>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And a lot of users</a:t>
            </a:r>
            <a:endParaRPr sz="2600"/>
          </a:p>
        </p:txBody>
      </p:sp>
      <p:sp>
        <p:nvSpPr>
          <p:cNvPr id="612" name="Google Shape;612;p2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t>
            </a:r>
            <a:r>
              <a:rPr lang="en">
                <a:solidFill>
                  <a:schemeClr val="accent2"/>
                </a:solidFill>
              </a:rPr>
              <a:t>PROCESS</a:t>
            </a:r>
            <a:r>
              <a:rPr lang="en"/>
              <a:t> IS EASY</a:t>
            </a:r>
            <a:endParaRPr/>
          </a:p>
        </p:txBody>
      </p:sp>
      <p:sp>
        <p:nvSpPr>
          <p:cNvPr id="618" name="Google Shape;618;p29"/>
          <p:cNvSpPr/>
          <p:nvPr/>
        </p:nvSpPr>
        <p:spPr>
          <a:xfrm>
            <a:off x="578575" y="2061638"/>
            <a:ext cx="2808000" cy="1325100"/>
          </a:xfrm>
          <a:prstGeom prst="homePlate">
            <a:avLst>
              <a:gd name="adj" fmla="val 3012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first</a:t>
            </a:r>
            <a:endParaRPr b="1">
              <a:solidFill>
                <a:srgbClr val="FFFFFF"/>
              </a:solidFill>
              <a:latin typeface="Source Sans Pro"/>
              <a:ea typeface="Source Sans Pro"/>
              <a:cs typeface="Source Sans Pro"/>
              <a:sym typeface="Source Sans Pro"/>
            </a:endParaRPr>
          </a:p>
        </p:txBody>
      </p:sp>
      <p:sp>
        <p:nvSpPr>
          <p:cNvPr id="619" name="Google Shape;619;p29"/>
          <p:cNvSpPr/>
          <p:nvPr/>
        </p:nvSpPr>
        <p:spPr>
          <a:xfrm>
            <a:off x="3242325" y="2061638"/>
            <a:ext cx="2862000" cy="1325100"/>
          </a:xfrm>
          <a:prstGeom prst="chevron">
            <a:avLst>
              <a:gd name="adj" fmla="val 2985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second</a:t>
            </a:r>
            <a:endParaRPr b="1">
              <a:solidFill>
                <a:srgbClr val="FFFFFF"/>
              </a:solidFill>
              <a:latin typeface="Source Sans Pro"/>
              <a:ea typeface="Source Sans Pro"/>
              <a:cs typeface="Source Sans Pro"/>
              <a:sym typeface="Source Sans Pro"/>
            </a:endParaRPr>
          </a:p>
        </p:txBody>
      </p:sp>
      <p:sp>
        <p:nvSpPr>
          <p:cNvPr id="620" name="Google Shape;620;p29"/>
          <p:cNvSpPr/>
          <p:nvPr/>
        </p:nvSpPr>
        <p:spPr>
          <a:xfrm>
            <a:off x="5960075" y="2061638"/>
            <a:ext cx="2862000" cy="1325100"/>
          </a:xfrm>
          <a:prstGeom prst="chevron">
            <a:avLst>
              <a:gd name="adj" fmla="val 2985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Source Sans Pro"/>
                <a:ea typeface="Source Sans Pro"/>
                <a:cs typeface="Source Sans Pro"/>
                <a:sym typeface="Source Sans Pro"/>
              </a:rPr>
              <a:t>last</a:t>
            </a:r>
            <a:endParaRPr b="1">
              <a:solidFill>
                <a:srgbClr val="FFFFFF"/>
              </a:solidFill>
              <a:latin typeface="Source Sans Pro"/>
              <a:ea typeface="Source Sans Pro"/>
              <a:cs typeface="Source Sans Pro"/>
              <a:sym typeface="Source Sans Pro"/>
            </a:endParaRPr>
          </a:p>
        </p:txBody>
      </p:sp>
      <p:sp>
        <p:nvSpPr>
          <p:cNvPr id="621" name="Google Shape;621;p2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0"/>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a:t>
            </a:r>
            <a:r>
              <a:rPr lang="en">
                <a:solidFill>
                  <a:schemeClr val="accent2"/>
                </a:solidFill>
              </a:rPr>
              <a:t>REVIEW</a:t>
            </a:r>
            <a:r>
              <a:rPr lang="en"/>
              <a:t> SOME CONCEPTS</a:t>
            </a:r>
            <a:endParaRPr/>
          </a:p>
        </p:txBody>
      </p:sp>
      <p:sp>
        <p:nvSpPr>
          <p:cNvPr id="627" name="Google Shape;627;p30"/>
          <p:cNvSpPr txBox="1">
            <a:spLocks noGrp="1"/>
          </p:cNvSpPr>
          <p:nvPr>
            <p:ph type="body" idx="1"/>
          </p:nvPr>
        </p:nvSpPr>
        <p:spPr>
          <a:xfrm>
            <a:off x="1083975"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28" name="Google Shape;628;p30"/>
          <p:cNvSpPr txBox="1">
            <a:spLocks noGrp="1"/>
          </p:cNvSpPr>
          <p:nvPr>
            <p:ph type="body" idx="2"/>
          </p:nvPr>
        </p:nvSpPr>
        <p:spPr>
          <a:xfrm>
            <a:off x="3845087"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29" name="Google Shape;629;p30"/>
          <p:cNvSpPr txBox="1">
            <a:spLocks noGrp="1"/>
          </p:cNvSpPr>
          <p:nvPr>
            <p:ph type="body" idx="3"/>
          </p:nvPr>
        </p:nvSpPr>
        <p:spPr>
          <a:xfrm>
            <a:off x="6606198" y="100965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sp>
        <p:nvSpPr>
          <p:cNvPr id="630" name="Google Shape;630;p30"/>
          <p:cNvSpPr txBox="1">
            <a:spLocks noGrp="1"/>
          </p:cNvSpPr>
          <p:nvPr>
            <p:ph type="body" idx="1"/>
          </p:nvPr>
        </p:nvSpPr>
        <p:spPr>
          <a:xfrm>
            <a:off x="1083975"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Yellow</a:t>
            </a:r>
            <a:endParaRPr sz="1100" b="1"/>
          </a:p>
          <a:p>
            <a:pPr marL="0" lvl="0" indent="0" algn="l" rtl="0">
              <a:spcBef>
                <a:spcPts val="600"/>
              </a:spcBef>
              <a:spcAft>
                <a:spcPts val="0"/>
              </a:spcAft>
              <a:buNone/>
            </a:pPr>
            <a:r>
              <a:rPr lang="en" sz="1100"/>
              <a:t>Is the color of gold, butter and ripe lemons. In the spectrum of visible light, yellow is found between green and orange.</a:t>
            </a:r>
            <a:endParaRPr sz="1100"/>
          </a:p>
        </p:txBody>
      </p:sp>
      <p:sp>
        <p:nvSpPr>
          <p:cNvPr id="631" name="Google Shape;631;p30"/>
          <p:cNvSpPr txBox="1">
            <a:spLocks noGrp="1"/>
          </p:cNvSpPr>
          <p:nvPr>
            <p:ph type="body" idx="2"/>
          </p:nvPr>
        </p:nvSpPr>
        <p:spPr>
          <a:xfrm>
            <a:off x="3845087"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Blue</a:t>
            </a:r>
            <a:endParaRPr sz="1100" b="1"/>
          </a:p>
          <a:p>
            <a:pPr marL="0" lvl="0" indent="0" algn="l" rtl="0">
              <a:spcBef>
                <a:spcPts val="600"/>
              </a:spcBef>
              <a:spcAft>
                <a:spcPts val="0"/>
              </a:spcAft>
              <a:buNone/>
            </a:pPr>
            <a:r>
              <a:rPr lang="en" sz="1100"/>
              <a:t>Is the colour of the clear sky and the deep sea. It is located between violet and green on the optical spectrum.</a:t>
            </a:r>
            <a:endParaRPr sz="1100"/>
          </a:p>
        </p:txBody>
      </p:sp>
      <p:sp>
        <p:nvSpPr>
          <p:cNvPr id="632" name="Google Shape;632;p30"/>
          <p:cNvSpPr txBox="1">
            <a:spLocks noGrp="1"/>
          </p:cNvSpPr>
          <p:nvPr>
            <p:ph type="body" idx="3"/>
          </p:nvPr>
        </p:nvSpPr>
        <p:spPr>
          <a:xfrm>
            <a:off x="6606198" y="2895600"/>
            <a:ext cx="22278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100" b="1"/>
              <a:t>Red</a:t>
            </a:r>
            <a:endParaRPr sz="1100" b="1"/>
          </a:p>
          <a:p>
            <a:pPr marL="0" lvl="0" indent="0" algn="l" rtl="0">
              <a:spcBef>
                <a:spcPts val="600"/>
              </a:spcBef>
              <a:spcAft>
                <a:spcPts val="0"/>
              </a:spcAft>
              <a:buNone/>
            </a:pPr>
            <a:r>
              <a:rPr lang="en" sz="1100"/>
              <a:t>Is the color of blood, and because of this it has historically been associated with sacrifice, danger and courage. </a:t>
            </a:r>
            <a:endParaRPr sz="1100"/>
          </a:p>
          <a:p>
            <a:pPr marL="0" lvl="0" indent="0" algn="l" rtl="0">
              <a:spcBef>
                <a:spcPts val="600"/>
              </a:spcBef>
              <a:spcAft>
                <a:spcPts val="0"/>
              </a:spcAft>
              <a:buNone/>
            </a:pPr>
            <a:endParaRPr sz="1100"/>
          </a:p>
        </p:txBody>
      </p:sp>
      <p:grpSp>
        <p:nvGrpSpPr>
          <p:cNvPr id="633" name="Google Shape;633;p30"/>
          <p:cNvGrpSpPr/>
          <p:nvPr/>
        </p:nvGrpSpPr>
        <p:grpSpPr>
          <a:xfrm>
            <a:off x="623677" y="1195790"/>
            <a:ext cx="464314" cy="494725"/>
            <a:chOff x="5970800" y="1619250"/>
            <a:chExt cx="428650" cy="456725"/>
          </a:xfrm>
        </p:grpSpPr>
        <p:sp>
          <p:nvSpPr>
            <p:cNvPr id="634" name="Google Shape;634;p30"/>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0"/>
          <p:cNvSpPr/>
          <p:nvPr/>
        </p:nvSpPr>
        <p:spPr>
          <a:xfrm>
            <a:off x="637248" y="3095965"/>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0"/>
          <p:cNvGrpSpPr/>
          <p:nvPr/>
        </p:nvGrpSpPr>
        <p:grpSpPr>
          <a:xfrm>
            <a:off x="3430563" y="1195790"/>
            <a:ext cx="413294" cy="382059"/>
            <a:chOff x="5975075" y="2327500"/>
            <a:chExt cx="420100" cy="388350"/>
          </a:xfrm>
        </p:grpSpPr>
        <p:sp>
          <p:nvSpPr>
            <p:cNvPr id="641" name="Google Shape;641;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0"/>
          <p:cNvSpPr/>
          <p:nvPr/>
        </p:nvSpPr>
        <p:spPr>
          <a:xfrm>
            <a:off x="6170551" y="3095965"/>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0"/>
          <p:cNvGrpSpPr/>
          <p:nvPr/>
        </p:nvGrpSpPr>
        <p:grpSpPr>
          <a:xfrm>
            <a:off x="3344447" y="3095965"/>
            <a:ext cx="502966" cy="425914"/>
            <a:chOff x="5275975" y="4344850"/>
            <a:chExt cx="470150" cy="398125"/>
          </a:xfrm>
        </p:grpSpPr>
        <p:sp>
          <p:nvSpPr>
            <p:cNvPr id="645" name="Google Shape;645;p30"/>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0"/>
          <p:cNvGrpSpPr/>
          <p:nvPr/>
        </p:nvGrpSpPr>
        <p:grpSpPr>
          <a:xfrm>
            <a:off x="6327054" y="1195790"/>
            <a:ext cx="279141" cy="455052"/>
            <a:chOff x="6730350" y="2315900"/>
            <a:chExt cx="257700" cy="420100"/>
          </a:xfrm>
        </p:grpSpPr>
        <p:sp>
          <p:nvSpPr>
            <p:cNvPr id="649" name="Google Shape;649;p30"/>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body" idx="1"/>
          </p:nvPr>
        </p:nvSpPr>
        <p:spPr>
          <a:xfrm>
            <a:off x="457200" y="3852828"/>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b="1">
                <a:solidFill>
                  <a:srgbClr val="00CEF6"/>
                </a:solidFill>
              </a:rPr>
              <a:t>You can insert graphs from Excel or Google Sheets</a:t>
            </a:r>
            <a:endParaRPr b="1">
              <a:solidFill>
                <a:srgbClr val="00CEF6"/>
              </a:solidFill>
            </a:endParaRPr>
          </a:p>
        </p:txBody>
      </p:sp>
      <p:sp>
        <p:nvSpPr>
          <p:cNvPr id="660" name="Google Shape;660;p3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179</a:t>
            </a:fld>
            <a:endParaRPr/>
          </a:p>
        </p:txBody>
      </p:sp>
      <p:cxnSp>
        <p:nvCxnSpPr>
          <p:cNvPr id="661" name="Google Shape;661;p31"/>
          <p:cNvCxnSpPr/>
          <p:nvPr/>
        </p:nvCxnSpPr>
        <p:spPr>
          <a:xfrm>
            <a:off x="952500" y="75247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2" name="Google Shape;662;p31"/>
          <p:cNvCxnSpPr/>
          <p:nvPr/>
        </p:nvCxnSpPr>
        <p:spPr>
          <a:xfrm>
            <a:off x="952500" y="1461958"/>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3" name="Google Shape;663;p31"/>
          <p:cNvCxnSpPr/>
          <p:nvPr/>
        </p:nvCxnSpPr>
        <p:spPr>
          <a:xfrm>
            <a:off x="952500" y="2171439"/>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4" name="Google Shape;664;p31"/>
          <p:cNvCxnSpPr/>
          <p:nvPr/>
        </p:nvCxnSpPr>
        <p:spPr>
          <a:xfrm>
            <a:off x="952500" y="288092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665" name="Google Shape;665;p31"/>
          <p:cNvCxnSpPr/>
          <p:nvPr/>
        </p:nvCxnSpPr>
        <p:spPr>
          <a:xfrm>
            <a:off x="952500" y="3612301"/>
            <a:ext cx="7239000" cy="0"/>
          </a:xfrm>
          <a:prstGeom prst="straightConnector1">
            <a:avLst/>
          </a:prstGeom>
          <a:noFill/>
          <a:ln w="9525" cap="flat" cmpd="sng">
            <a:solidFill>
              <a:schemeClr val="lt2"/>
            </a:solidFill>
            <a:prstDash val="solid"/>
            <a:round/>
            <a:headEnd type="none" w="med" len="med"/>
            <a:tailEnd type="none" w="med" len="med"/>
          </a:ln>
        </p:spPr>
      </p:cxnSp>
      <p:sp>
        <p:nvSpPr>
          <p:cNvPr id="666" name="Google Shape;666;p31"/>
          <p:cNvSpPr txBox="1"/>
          <p:nvPr/>
        </p:nvSpPr>
        <p:spPr>
          <a:xfrm>
            <a:off x="952500" y="593725"/>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4000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3000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2000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0"/>
              </a:spcAft>
              <a:buNone/>
            </a:pPr>
            <a:r>
              <a:rPr lang="en" sz="1000">
                <a:solidFill>
                  <a:schemeClr val="dk2"/>
                </a:solidFill>
                <a:latin typeface="Source Sans Pro"/>
                <a:ea typeface="Source Sans Pro"/>
                <a:cs typeface="Source Sans Pro"/>
                <a:sym typeface="Source Sans Pro"/>
              </a:rPr>
              <a:t>1000</a:t>
            </a:r>
            <a:endParaRPr sz="1000">
              <a:solidFill>
                <a:schemeClr val="dk2"/>
              </a:solidFill>
              <a:latin typeface="Source Sans Pro"/>
              <a:ea typeface="Source Sans Pro"/>
              <a:cs typeface="Source Sans Pro"/>
              <a:sym typeface="Source Sans Pro"/>
            </a:endParaRPr>
          </a:p>
          <a:p>
            <a:pPr marL="0" marR="0" lvl="0" indent="0" algn="r" rtl="0">
              <a:lnSpc>
                <a:spcPct val="100000"/>
              </a:lnSpc>
              <a:spcBef>
                <a:spcPts val="4400"/>
              </a:spcBef>
              <a:spcAft>
                <a:spcPts val="4400"/>
              </a:spcAft>
              <a:buNone/>
            </a:pPr>
            <a:r>
              <a:rPr lang="en" sz="1000">
                <a:solidFill>
                  <a:schemeClr val="dk2"/>
                </a:solidFill>
                <a:latin typeface="Source Sans Pro"/>
                <a:ea typeface="Source Sans Pro"/>
                <a:cs typeface="Source Sans Pro"/>
                <a:sym typeface="Source Sans Pro"/>
              </a:rPr>
              <a:t>0</a:t>
            </a:r>
            <a:endParaRPr sz="1000">
              <a:solidFill>
                <a:schemeClr val="dk2"/>
              </a:solidFill>
              <a:latin typeface="Source Sans Pro"/>
              <a:ea typeface="Source Sans Pro"/>
              <a:cs typeface="Source Sans Pro"/>
              <a:sym typeface="Source Sans Pro"/>
            </a:endParaRPr>
          </a:p>
        </p:txBody>
      </p:sp>
      <p:sp>
        <p:nvSpPr>
          <p:cNvPr id="667" name="Google Shape;667;p31"/>
          <p:cNvSpPr/>
          <p:nvPr/>
        </p:nvSpPr>
        <p:spPr>
          <a:xfrm>
            <a:off x="1572782" y="2058712"/>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1887026" y="1664649"/>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01270" y="2171439"/>
            <a:ext cx="233700" cy="14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3325786" y="2372502"/>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640031" y="1774119"/>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954275" y="906800"/>
            <a:ext cx="2337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5078791" y="1817895"/>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393035" y="752352"/>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707280" y="2000337"/>
            <a:ext cx="233700" cy="161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6831796" y="2430876"/>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7146040" y="971395"/>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7460284" y="1285185"/>
            <a:ext cx="233700" cy="232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8"/>
          <p:cNvSpPr txBox="1">
            <a:spLocks noGrp="1"/>
          </p:cNvSpPr>
          <p:nvPr>
            <p:ph type="title"/>
          </p:nvPr>
        </p:nvSpPr>
        <p:spPr>
          <a:prstGeom prst="rect">
            <a:avLst/>
          </a:prstGeom>
        </p:spPr>
        <p:txBody>
          <a:bodyPr spcFirstLastPara="1" wrap="square" lIns="0" tIns="0" rIns="0" bIns="0" anchor="ctr" anchorCtr="0">
            <a:noAutofit/>
          </a:bodyPr>
          <a:lstStyle/>
          <a:p>
            <a:r>
              <a:rPr lang="en-CA" dirty="0"/>
              <a:t>The Problem</a:t>
            </a:r>
            <a:endParaRPr dirty="0"/>
          </a:p>
        </p:txBody>
      </p:sp>
      <p:sp>
        <p:nvSpPr>
          <p:cNvPr id="565" name="Google Shape;565;p68"/>
          <p:cNvSpPr txBox="1">
            <a:spLocks noGrp="1"/>
          </p:cNvSpPr>
          <p:nvPr>
            <p:ph type="subTitle" idx="1"/>
          </p:nvPr>
        </p:nvSpPr>
        <p:spPr>
          <a:xfrm>
            <a:off x="627504" y="839327"/>
            <a:ext cx="7994475" cy="437625"/>
          </a:xfrm>
          <a:prstGeom prst="rect">
            <a:avLst/>
          </a:prstGeom>
        </p:spPr>
        <p:txBody>
          <a:bodyPr spcFirstLastPara="1" wrap="square" lIns="0" tIns="0" rIns="0" bIns="0" anchor="t" anchorCtr="0">
            <a:noAutofit/>
          </a:bodyPr>
          <a:lstStyle/>
          <a:p>
            <a:pPr marL="0" indent="0"/>
            <a:r>
              <a:rPr lang="en"/>
              <a:t>The PANDEMIC_RECOVERY table</a:t>
            </a:r>
            <a:endParaRPr/>
          </a:p>
        </p:txBody>
      </p:sp>
      <p:sp>
        <p:nvSpPr>
          <p:cNvPr id="563" name="Google Shape;563;p68"/>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18</a:t>
            </a:fld>
            <a:endParaRPr dirty="0"/>
          </a:p>
        </p:txBody>
      </p:sp>
      <p:graphicFrame>
        <p:nvGraphicFramePr>
          <p:cNvPr id="566" name="Google Shape;566;p68"/>
          <p:cNvGraphicFramePr/>
          <p:nvPr>
            <p:extLst>
              <p:ext uri="{D42A27DB-BD31-4B8C-83A1-F6EECF244321}">
                <p14:modId xmlns:p14="http://schemas.microsoft.com/office/powerpoint/2010/main" val="3337152008"/>
              </p:ext>
            </p:extLst>
          </p:nvPr>
        </p:nvGraphicFramePr>
        <p:xfrm>
          <a:off x="90876" y="1847301"/>
          <a:ext cx="8976290" cy="822938"/>
        </p:xfrm>
        <a:graphic>
          <a:graphicData uri="http://schemas.openxmlformats.org/drawingml/2006/table">
            <a:tbl>
              <a:tblPr>
                <a:noFill/>
              </a:tblPr>
              <a:tblGrid>
                <a:gridCol w="1826635">
                  <a:extLst>
                    <a:ext uri="{9D8B030D-6E8A-4147-A177-3AD203B41FA5}">
                      <a16:colId xmlns:a16="http://schemas.microsoft.com/office/drawing/2014/main" val="20000"/>
                    </a:ext>
                  </a:extLst>
                </a:gridCol>
                <a:gridCol w="1429931">
                  <a:extLst>
                    <a:ext uri="{9D8B030D-6E8A-4147-A177-3AD203B41FA5}">
                      <a16:colId xmlns:a16="http://schemas.microsoft.com/office/drawing/2014/main" val="20001"/>
                    </a:ext>
                  </a:extLst>
                </a:gridCol>
                <a:gridCol w="1429931">
                  <a:extLst>
                    <a:ext uri="{9D8B030D-6E8A-4147-A177-3AD203B41FA5}">
                      <a16:colId xmlns:a16="http://schemas.microsoft.com/office/drawing/2014/main" val="20002"/>
                    </a:ext>
                  </a:extLst>
                </a:gridCol>
                <a:gridCol w="1429931">
                  <a:extLst>
                    <a:ext uri="{9D8B030D-6E8A-4147-A177-3AD203B41FA5}">
                      <a16:colId xmlns:a16="http://schemas.microsoft.com/office/drawing/2014/main" val="20003"/>
                    </a:ext>
                  </a:extLst>
                </a:gridCol>
                <a:gridCol w="1429931">
                  <a:extLst>
                    <a:ext uri="{9D8B030D-6E8A-4147-A177-3AD203B41FA5}">
                      <a16:colId xmlns:a16="http://schemas.microsoft.com/office/drawing/2014/main" val="20004"/>
                    </a:ext>
                  </a:extLst>
                </a:gridCol>
                <a:gridCol w="1429931">
                  <a:extLst>
                    <a:ext uri="{9D8B030D-6E8A-4147-A177-3AD203B41FA5}">
                      <a16:colId xmlns:a16="http://schemas.microsoft.com/office/drawing/2014/main" val="20005"/>
                    </a:ext>
                  </a:extLst>
                </a:gridCol>
              </a:tblGrid>
              <a:tr h="411469">
                <a:tc>
                  <a:txBody>
                    <a:bodyPr/>
                    <a:lstStyle/>
                    <a:p>
                      <a:pPr marL="0" lvl="0" indent="0" algn="l" rtl="0">
                        <a:spcBef>
                          <a:spcPts val="0"/>
                        </a:spcBef>
                        <a:spcAft>
                          <a:spcPts val="0"/>
                        </a:spcAft>
                        <a:buNone/>
                      </a:pPr>
                      <a:r>
                        <a:rPr lang="en" sz="1200" b="0" i="0" dirty="0" err="1">
                          <a:solidFill>
                            <a:schemeClr val="bg1"/>
                          </a:solidFill>
                          <a:latin typeface="DM Sans" pitchFamily="2" charset="77"/>
                        </a:rPr>
                        <a:t>business_name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review_count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tip_count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checkin_count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err="1">
                          <a:solidFill>
                            <a:schemeClr val="bg1"/>
                          </a:solidFill>
                          <a:latin typeface="DM Sans" pitchFamily="2" charset="77"/>
                        </a:rPr>
                        <a:t>interaction_count</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lvl="0" indent="0" algn="l" rtl="0">
                        <a:spcBef>
                          <a:spcPts val="0"/>
                        </a:spcBef>
                        <a:spcAft>
                          <a:spcPts val="0"/>
                        </a:spcAft>
                        <a:buNone/>
                      </a:pPr>
                      <a:r>
                        <a:rPr lang="en" sz="1200" b="0" i="0" dirty="0">
                          <a:solidFill>
                            <a:schemeClr val="bg1"/>
                          </a:solidFill>
                          <a:latin typeface="DM Sans" pitchFamily="2" charset="77"/>
                        </a:rPr>
                        <a:t>date</a:t>
                      </a:r>
                      <a:endParaRPr sz="1200" b="1" dirty="0">
                        <a:solidFill>
                          <a:schemeClr val="bg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11469">
                <a:tc>
                  <a:txBody>
                    <a:bodyPr/>
                    <a:lstStyle/>
                    <a:p>
                      <a:pPr marL="0" lvl="0" indent="0" algn="l" rtl="0">
                        <a:lnSpc>
                          <a:spcPct val="115000"/>
                        </a:lnSpc>
                        <a:spcBef>
                          <a:spcPts val="0"/>
                        </a:spcBef>
                        <a:spcAft>
                          <a:spcPts val="0"/>
                        </a:spcAft>
                        <a:buNone/>
                      </a:pPr>
                      <a:r>
                        <a:rPr lang="en-CA" sz="900" b="0" i="0" dirty="0">
                          <a:solidFill>
                            <a:schemeClr val="dk1"/>
                          </a:solidFill>
                          <a:latin typeface="DM Sans" pitchFamily="2" charset="77"/>
                        </a:rPr>
                        <a:t>CR's Brewhouse</a:t>
                      </a:r>
                      <a:endParaRPr sz="9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1</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3</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6</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a:txBody>
                    <a:bodyPr/>
                    <a:lstStyle/>
                    <a:p>
                      <a:pPr marL="0" lvl="0" indent="0" algn="l" rtl="0">
                        <a:spcBef>
                          <a:spcPts val="0"/>
                        </a:spcBef>
                        <a:spcAft>
                          <a:spcPts val="0"/>
                        </a:spcAft>
                        <a:buNone/>
                      </a:pPr>
                      <a:r>
                        <a:rPr lang="en" sz="1200" b="0" i="0" dirty="0">
                          <a:solidFill>
                            <a:schemeClr val="dk1"/>
                          </a:solidFill>
                          <a:latin typeface="DM Sans" pitchFamily="2" charset="77"/>
                        </a:rPr>
                        <a:t>2022-06-28</a:t>
                      </a:r>
                      <a:endParaRPr sz="1200" dirty="0">
                        <a:solidFill>
                          <a:schemeClr val="dk1"/>
                        </a:solidFill>
                        <a:latin typeface="DM Sans" pitchFamily="2" charset="77"/>
                      </a:endParaRPr>
                    </a:p>
                  </a:txBody>
                  <a:tcPr marL="68569" marR="68569" marT="68569" marB="685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bl>
          </a:graphicData>
        </a:graphic>
      </p:graphicFrame>
      <p:sp>
        <p:nvSpPr>
          <p:cNvPr id="567" name="Google Shape;567;p68"/>
          <p:cNvSpPr txBox="1"/>
          <p:nvPr/>
        </p:nvSpPr>
        <p:spPr>
          <a:xfrm>
            <a:off x="2100781"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4</a:t>
            </a:r>
            <a:endParaRPr sz="1500" dirty="0">
              <a:solidFill>
                <a:srgbClr val="FF0000"/>
              </a:solidFill>
              <a:latin typeface="DM Sans" pitchFamily="2" charset="77"/>
              <a:ea typeface="DM Sans"/>
              <a:cs typeface="DM Sans"/>
              <a:sym typeface="DM Sans"/>
            </a:endParaRPr>
          </a:p>
        </p:txBody>
      </p:sp>
      <p:sp>
        <p:nvSpPr>
          <p:cNvPr id="568" name="Google Shape;568;p68"/>
          <p:cNvSpPr/>
          <p:nvPr/>
        </p:nvSpPr>
        <p:spPr>
          <a:xfrm>
            <a:off x="1940761" y="2369301"/>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69" name="Google Shape;569;p68"/>
          <p:cNvSpPr/>
          <p:nvPr/>
        </p:nvSpPr>
        <p:spPr>
          <a:xfrm>
            <a:off x="6270953" y="2341210"/>
            <a:ext cx="171450" cy="128588"/>
          </a:xfrm>
          <a:custGeom>
            <a:avLst/>
            <a:gdLst/>
            <a:ahLst/>
            <a:cxnLst/>
            <a:rect l="l" t="t" r="r" b="b"/>
            <a:pathLst>
              <a:path w="9144" h="6858" extrusionOk="0">
                <a:moveTo>
                  <a:pt x="9144" y="0"/>
                </a:moveTo>
                <a:cubicBezTo>
                  <a:pt x="5974" y="2113"/>
                  <a:pt x="3408" y="5154"/>
                  <a:pt x="0" y="6858"/>
                </a:cubicBezTo>
              </a:path>
            </a:pathLst>
          </a:custGeom>
          <a:noFill/>
          <a:ln w="28575" cap="flat" cmpd="sng">
            <a:solidFill>
              <a:srgbClr val="FF0000"/>
            </a:solidFill>
            <a:prstDash val="solid"/>
            <a:round/>
            <a:headEnd type="none" w="med" len="med"/>
            <a:tailEnd type="none" w="med" len="med"/>
          </a:ln>
        </p:spPr>
      </p:sp>
      <p:sp>
        <p:nvSpPr>
          <p:cNvPr id="570" name="Google Shape;570;p68"/>
          <p:cNvSpPr txBox="1"/>
          <p:nvPr/>
        </p:nvSpPr>
        <p:spPr>
          <a:xfrm>
            <a:off x="6416855" y="2300789"/>
            <a:ext cx="385875" cy="369310"/>
          </a:xfrm>
          <a:prstGeom prst="rect">
            <a:avLst/>
          </a:prstGeom>
          <a:noFill/>
          <a:ln>
            <a:noFill/>
          </a:ln>
        </p:spPr>
        <p:txBody>
          <a:bodyPr spcFirstLastPara="1" wrap="square" lIns="68569" tIns="68569" rIns="68569" bIns="68569" anchor="t" anchorCtr="0">
            <a:spAutoFit/>
          </a:bodyPr>
          <a:lstStyle/>
          <a:p>
            <a:r>
              <a:rPr lang="en" sz="1500" dirty="0">
                <a:solidFill>
                  <a:srgbClr val="FF0000"/>
                </a:solidFill>
                <a:latin typeface="DM Sans" pitchFamily="2" charset="77"/>
                <a:ea typeface="DM Sans"/>
                <a:cs typeface="DM Sans"/>
                <a:sym typeface="DM Sans"/>
              </a:rPr>
              <a:t>8</a:t>
            </a:r>
            <a:endParaRPr sz="1500" dirty="0">
              <a:solidFill>
                <a:srgbClr val="FF0000"/>
              </a:solidFill>
              <a:latin typeface="DM Sans" pitchFamily="2" charset="77"/>
              <a:ea typeface="DM Sans"/>
              <a:cs typeface="DM Sans"/>
              <a:sym typeface="DM Sans"/>
            </a:endParaRPr>
          </a:p>
        </p:txBody>
      </p:sp>
      <p:sp>
        <p:nvSpPr>
          <p:cNvPr id="571" name="Google Shape;571;p68"/>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68"/>
                                        </p:tgtEl>
                                        <p:attrNameLst>
                                          <p:attrName>style.visibility</p:attrName>
                                        </p:attrNameLst>
                                      </p:cBhvr>
                                      <p:to>
                                        <p:strVal val="visible"/>
                                      </p:to>
                                    </p:set>
                                    <p:animEffect transition="in" filter="fade">
                                      <p:cBhvr>
                                        <p:cTn id="18"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2"/>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MOBILE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180</a:t>
            </a:fld>
            <a:endParaRPr/>
          </a:p>
        </p:txBody>
      </p:sp>
      <p:grpSp>
        <p:nvGrpSpPr>
          <p:cNvPr id="685" name="Google Shape;685;p32"/>
          <p:cNvGrpSpPr/>
          <p:nvPr/>
        </p:nvGrpSpPr>
        <p:grpSpPr>
          <a:xfrm>
            <a:off x="5353200" y="373572"/>
            <a:ext cx="2119546" cy="4396359"/>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0" name="Google Shape;690;p32"/>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TABLET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181</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33"/>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a:solidFill>
                  <a:srgbClr val="FFFFFF"/>
                </a:solidFill>
                <a:latin typeface="Oswald"/>
                <a:ea typeface="Oswald"/>
                <a:cs typeface="Oswald"/>
                <a:sym typeface="Oswald"/>
              </a:rPr>
              <a:t>DESKTOP PROJECT</a:t>
            </a:r>
            <a:endParaRPr b="1">
              <a:solidFill>
                <a:srgbClr val="FFFFFF"/>
              </a:solidFill>
              <a:latin typeface="Oswald"/>
              <a:ea typeface="Oswald"/>
              <a:cs typeface="Oswald"/>
              <a:sym typeface="Oswald"/>
            </a:endParaRPr>
          </a:p>
          <a:p>
            <a:pPr marL="0" lvl="0" indent="0" algn="l" rtl="0">
              <a:spcBef>
                <a:spcPts val="600"/>
              </a:spcBef>
              <a:spcAft>
                <a:spcPts val="0"/>
              </a:spcAft>
              <a:buNone/>
            </a:pPr>
            <a:r>
              <a:rPr lang="en"/>
              <a:t>Show and explain your web, app or software projects using these gadget templates.</a:t>
            </a:r>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182</a:t>
            </a:fld>
            <a:endParaRPr/>
          </a:p>
        </p:txBody>
      </p:sp>
      <p:grpSp>
        <p:nvGrpSpPr>
          <p:cNvPr id="709" name="Google Shape;709;p34"/>
          <p:cNvGrpSpPr/>
          <p:nvPr/>
        </p:nvGrpSpPr>
        <p:grpSpPr>
          <a:xfrm>
            <a:off x="3938374" y="1849779"/>
            <a:ext cx="4542205" cy="2661224"/>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alphaModFix/>
          </a:blip>
          <a:srcRect b="6620"/>
          <a:stretch/>
        </p:blipFill>
        <p:spPr>
          <a:xfrm>
            <a:off x="4445550" y="1996500"/>
            <a:ext cx="3530550" cy="2242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Any questions?</a:t>
            </a:r>
            <a:endParaRPr sz="3600" b="1"/>
          </a:p>
          <a:p>
            <a:pPr marL="0" lvl="0" indent="0" algn="ctr" rtl="0">
              <a:spcBef>
                <a:spcPts val="600"/>
              </a:spcBef>
              <a:spcAft>
                <a:spcPts val="0"/>
              </a:spcAft>
              <a:buNone/>
            </a:pPr>
            <a:r>
              <a:rPr lang="en"/>
              <a:t>You can find me at</a:t>
            </a:r>
            <a:endParaRPr/>
          </a:p>
          <a:p>
            <a:pPr marL="0" lvl="0" indent="0" algn="ctr" rtl="0">
              <a:spcBef>
                <a:spcPts val="600"/>
              </a:spcBef>
              <a:spcAft>
                <a:spcPts val="0"/>
              </a:spcAft>
              <a:buNone/>
            </a:pPr>
            <a:r>
              <a:rPr lang="en"/>
              <a:t>@username / user@mail.me</a:t>
            </a:r>
            <a:endParaRPr/>
          </a:p>
          <a:p>
            <a:pPr marL="0" lvl="0" indent="0" algn="ctr" rtl="0">
              <a:spcBef>
                <a:spcPts val="600"/>
              </a:spcBef>
              <a:spcAft>
                <a:spcPts val="0"/>
              </a:spcAft>
              <a:buNone/>
            </a:pPr>
            <a:endParaRPr sz="3600" b="1"/>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727" name="Google Shape;727;p36"/>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28324A"/>
                </a:solidFill>
              </a:rPr>
              <a:t>Special thanks to all the people who made and released these awesome resources for free:</a:t>
            </a:r>
            <a:endParaRPr sz="2400">
              <a:solidFill>
                <a:srgbClr val="28324A"/>
              </a:solidFill>
            </a:endParaRPr>
          </a:p>
          <a:p>
            <a:pPr marL="457200" lvl="0" indent="-381000" algn="l" rtl="0">
              <a:lnSpc>
                <a:spcPct val="115000"/>
              </a:lnSpc>
              <a:spcBef>
                <a:spcPts val="600"/>
              </a:spcBef>
              <a:spcAft>
                <a:spcPts val="0"/>
              </a:spcAft>
              <a:buClr>
                <a:srgbClr val="28324A"/>
              </a:buClr>
              <a:buSzPts val="2400"/>
              <a:buChar char="◉"/>
            </a:pPr>
            <a:r>
              <a:rPr lang="en" sz="2400">
                <a:solidFill>
                  <a:srgbClr val="28324A"/>
                </a:solidFill>
              </a:rPr>
              <a:t>Presentation template by </a:t>
            </a:r>
            <a:r>
              <a:rPr lang="en" sz="2400" u="sng">
                <a:solidFill>
                  <a:srgbClr val="28324A"/>
                </a:solidFill>
                <a:hlinkClick r:id="rId3">
                  <a:extLst>
                    <a:ext uri="{A12FA001-AC4F-418D-AE19-62706E023703}">
                      <ahyp:hlinkClr xmlns:ahyp="http://schemas.microsoft.com/office/drawing/2018/hyperlinkcolor" val="tx"/>
                    </a:ext>
                  </a:extLst>
                </a:hlinkClick>
              </a:rPr>
              <a:t>SlidesCarnival</a:t>
            </a:r>
            <a:endParaRPr sz="2400">
              <a:solidFill>
                <a:srgbClr val="28324A"/>
              </a:solidFill>
            </a:endParaRPr>
          </a:p>
          <a:p>
            <a:pPr marL="457200" lvl="0" indent="-381000" algn="l" rtl="0">
              <a:lnSpc>
                <a:spcPct val="115000"/>
              </a:lnSpc>
              <a:spcBef>
                <a:spcPts val="0"/>
              </a:spcBef>
              <a:spcAft>
                <a:spcPts val="0"/>
              </a:spcAft>
              <a:buClr>
                <a:srgbClr val="28324A"/>
              </a:buClr>
              <a:buSzPts val="2400"/>
              <a:buChar char="◉"/>
            </a:pPr>
            <a:r>
              <a:rPr lang="en" sz="2400">
                <a:solidFill>
                  <a:srgbClr val="28324A"/>
                </a:solidFill>
              </a:rPr>
              <a:t>Photographs by </a:t>
            </a:r>
            <a:r>
              <a:rPr lang="en" sz="2400" u="sng">
                <a:solidFill>
                  <a:srgbClr val="28324A"/>
                </a:solidFill>
                <a:hlinkClick r:id="rId4">
                  <a:extLst>
                    <a:ext uri="{A12FA001-AC4F-418D-AE19-62706E023703}">
                      <ahyp:hlinkClr xmlns:ahyp="http://schemas.microsoft.com/office/drawing/2018/hyperlinkcolor" val="tx"/>
                    </a:ext>
                  </a:extLst>
                </a:hlinkClick>
              </a:rPr>
              <a:t>Unsplash</a:t>
            </a:r>
            <a:endParaRPr sz="2400">
              <a:solidFill>
                <a:srgbClr val="28324A"/>
              </a:solidFill>
            </a:endParaRPr>
          </a:p>
        </p:txBody>
      </p:sp>
      <p:sp>
        <p:nvSpPr>
          <p:cNvPr id="728" name="Google Shape;728;p3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734" name="Google Shape;734;p37"/>
          <p:cNvSpPr txBox="1">
            <a:spLocks noGrp="1"/>
          </p:cNvSpPr>
          <p:nvPr>
            <p:ph type="body" idx="1"/>
          </p:nvPr>
        </p:nvSpPr>
        <p:spPr>
          <a:xfrm>
            <a:off x="1110850" y="1200150"/>
            <a:ext cx="69222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SzPts val="1400"/>
              <a:buChar char="◉"/>
            </a:pPr>
            <a:r>
              <a:rPr lang="en" sz="1400"/>
              <a:t>Titles: </a:t>
            </a:r>
            <a:r>
              <a:rPr lang="en" sz="1400" b="1"/>
              <a:t>Oswald</a:t>
            </a:r>
            <a:endParaRPr sz="1400" b="1"/>
          </a:p>
          <a:p>
            <a:pPr marL="457200" lvl="0" indent="-317500" algn="l" rtl="0">
              <a:lnSpc>
                <a:spcPct val="115000"/>
              </a:lnSpc>
              <a:spcBef>
                <a:spcPts val="0"/>
              </a:spcBef>
              <a:spcAft>
                <a:spcPts val="0"/>
              </a:spcAft>
              <a:buSzPts val="1400"/>
              <a:buChar char="◉"/>
            </a:pPr>
            <a:r>
              <a:rPr lang="en" sz="1400"/>
              <a:t>Body copy: </a:t>
            </a:r>
            <a:r>
              <a:rPr lang="en" sz="1400" b="1"/>
              <a:t>Source Sans Pro</a:t>
            </a:r>
            <a:endParaRPr sz="1400" b="1"/>
          </a:p>
          <a:p>
            <a:pPr marL="0" lvl="0" indent="0" algn="l" rtl="0">
              <a:lnSpc>
                <a:spcPct val="115000"/>
              </a:lnSpc>
              <a:spcBef>
                <a:spcPts val="600"/>
              </a:spcBef>
              <a:spcAft>
                <a:spcPts val="0"/>
              </a:spcAft>
              <a:buNone/>
            </a:pPr>
            <a:r>
              <a:rPr lang="en" sz="1400"/>
              <a:t>Download for free at:</a:t>
            </a:r>
            <a:endParaRPr sz="1400"/>
          </a:p>
          <a:p>
            <a:pPr marL="0" lvl="0" indent="0" algn="l" rtl="0">
              <a:lnSpc>
                <a:spcPct val="115000"/>
              </a:lnSpc>
              <a:spcBef>
                <a:spcPts val="600"/>
              </a:spcBef>
              <a:spcAft>
                <a:spcPts val="0"/>
              </a:spcAft>
              <a:buNone/>
            </a:pPr>
            <a:r>
              <a:rPr lang="en" sz="1400" u="sng">
                <a:solidFill>
                  <a:srgbClr val="3468BC"/>
                </a:solidFill>
                <a:hlinkClick r:id="rId3">
                  <a:extLst>
                    <a:ext uri="{A12FA001-AC4F-418D-AE19-62706E023703}">
                      <ahyp:hlinkClr xmlns:ahyp="http://schemas.microsoft.com/office/drawing/2018/hyperlinkcolor" val="tx"/>
                    </a:ext>
                  </a:extLst>
                </a:hlinkClick>
              </a:rPr>
              <a:t>https://www.fontsquirrel.com/fonts/oswald</a:t>
            </a:r>
            <a:endParaRPr sz="1400">
              <a:solidFill>
                <a:srgbClr val="3468BC"/>
              </a:solidFill>
            </a:endParaRPr>
          </a:p>
          <a:p>
            <a:pPr marL="0" lvl="0" indent="0" algn="l" rtl="0">
              <a:lnSpc>
                <a:spcPct val="115000"/>
              </a:lnSpc>
              <a:spcBef>
                <a:spcPts val="600"/>
              </a:spcBef>
              <a:spcAft>
                <a:spcPts val="0"/>
              </a:spcAft>
              <a:buNone/>
            </a:pPr>
            <a:r>
              <a:rPr lang="en" sz="1400" u="sng">
                <a:solidFill>
                  <a:srgbClr val="3468BC"/>
                </a:solidFill>
                <a:hlinkClick r:id="rId4">
                  <a:extLst>
                    <a:ext uri="{A12FA001-AC4F-418D-AE19-62706E023703}">
                      <ahyp:hlinkClr xmlns:ahyp="http://schemas.microsoft.com/office/drawing/2018/hyperlinkcolor" val="tx"/>
                    </a:ext>
                  </a:extLst>
                </a:hlinkClick>
              </a:rPr>
              <a:t>https://www.fontsquirrel.com/fonts/source-sans-pro</a:t>
            </a:r>
            <a:endParaRPr sz="1400" b="1">
              <a:solidFill>
                <a:srgbClr val="28324A"/>
              </a:solidFill>
            </a:endParaRPr>
          </a:p>
        </p:txBody>
      </p:sp>
      <p:sp>
        <p:nvSpPr>
          <p:cNvPr id="735" name="Google Shape;735;p37"/>
          <p:cNvSpPr txBox="1"/>
          <p:nvPr/>
        </p:nvSpPr>
        <p:spPr>
          <a:xfrm>
            <a:off x="1047750" y="3790650"/>
            <a:ext cx="692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1200">
              <a:solidFill>
                <a:schemeClr val="accent1"/>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accent1"/>
              </a:solidFill>
              <a:latin typeface="Source Sans Pro"/>
              <a:ea typeface="Source Sans Pro"/>
              <a:cs typeface="Source Sans Pro"/>
              <a:sym typeface="Source Sans Pro"/>
            </a:endParaRPr>
          </a:p>
        </p:txBody>
      </p:sp>
      <p:sp>
        <p:nvSpPr>
          <p:cNvPr id="736" name="Google Shape;736;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42" name="Google Shape;742;p38"/>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
        <p:nvSpPr>
          <p:cNvPr id="743" name="Google Shape;743;p38"/>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2</a:t>
            </a:r>
            <a:endParaRPr sz="12000">
              <a:solidFill>
                <a:schemeClr val="accent2"/>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9"/>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749" name="Google Shape;749;p3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187</a:t>
            </a:fld>
            <a:endParaRPr/>
          </a:p>
        </p:txBody>
      </p:sp>
      <p:sp>
        <p:nvSpPr>
          <p:cNvPr id="750" name="Google Shape;750;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a:t>
            </a:r>
            <a:endParaRPr sz="1000">
              <a:solidFill>
                <a:schemeClr val="lt1"/>
              </a:solidFill>
              <a:latin typeface="Source Sans Pro"/>
              <a:ea typeface="Source Sans Pro"/>
              <a:cs typeface="Source Sans Pro"/>
              <a:sym typeface="Source Sans Pro"/>
            </a:endParaRPr>
          </a:p>
        </p:txBody>
      </p:sp>
      <p:sp>
        <p:nvSpPr>
          <p:cNvPr id="751" name="Google Shape;751;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a:t>
            </a:r>
            <a:endParaRPr sz="1000">
              <a:solidFill>
                <a:schemeClr val="lt1"/>
              </a:solidFill>
              <a:latin typeface="Source Sans Pro"/>
              <a:ea typeface="Source Sans Pro"/>
              <a:cs typeface="Source Sans Pro"/>
              <a:sym typeface="Source Sans Pro"/>
            </a:endParaRPr>
          </a:p>
        </p:txBody>
      </p:sp>
      <p:sp>
        <p:nvSpPr>
          <p:cNvPr id="752" name="Google Shape;752;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a:t>
            </a:r>
            <a:endParaRPr sz="1000">
              <a:solidFill>
                <a:schemeClr val="lt1"/>
              </a:solidFill>
              <a:latin typeface="Source Sans Pro"/>
              <a:ea typeface="Source Sans Pro"/>
              <a:cs typeface="Source Sans Pro"/>
              <a:sym typeface="Source Sans Pro"/>
            </a:endParaRPr>
          </a:p>
        </p:txBody>
      </p:sp>
      <p:sp>
        <p:nvSpPr>
          <p:cNvPr id="753" name="Google Shape;753;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a:t>
            </a:r>
            <a:endParaRPr sz="1000">
              <a:solidFill>
                <a:schemeClr val="lt1"/>
              </a:solidFill>
              <a:latin typeface="Source Sans Pro"/>
              <a:ea typeface="Source Sans Pro"/>
              <a:cs typeface="Source Sans Pro"/>
              <a:sym typeface="Source Sans Pro"/>
            </a:endParaRPr>
          </a:p>
        </p:txBody>
      </p:sp>
      <p:sp>
        <p:nvSpPr>
          <p:cNvPr id="754" name="Google Shape;754;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AUG</a:t>
            </a:r>
            <a:endParaRPr sz="1000">
              <a:solidFill>
                <a:schemeClr val="lt1"/>
              </a:solidFill>
              <a:latin typeface="Source Sans Pro"/>
              <a:ea typeface="Source Sans Pro"/>
              <a:cs typeface="Source Sans Pro"/>
              <a:sym typeface="Source Sans Pro"/>
            </a:endParaRPr>
          </a:p>
        </p:txBody>
      </p:sp>
      <p:sp>
        <p:nvSpPr>
          <p:cNvPr id="755" name="Google Shape;755;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JUL</a:t>
            </a:r>
            <a:endParaRPr sz="1000">
              <a:solidFill>
                <a:schemeClr val="lt1"/>
              </a:solidFill>
              <a:latin typeface="Source Sans Pro"/>
              <a:ea typeface="Source Sans Pro"/>
              <a:cs typeface="Source Sans Pro"/>
              <a:sym typeface="Source Sans Pro"/>
            </a:endParaRPr>
          </a:p>
        </p:txBody>
      </p:sp>
      <p:sp>
        <p:nvSpPr>
          <p:cNvPr id="756" name="Google Shape;756;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JUN</a:t>
            </a:r>
            <a:endParaRPr sz="1000">
              <a:solidFill>
                <a:schemeClr val="lt1"/>
              </a:solidFill>
              <a:latin typeface="Source Sans Pro"/>
              <a:ea typeface="Source Sans Pro"/>
              <a:cs typeface="Source Sans Pro"/>
              <a:sym typeface="Source Sans Pro"/>
            </a:endParaRPr>
          </a:p>
        </p:txBody>
      </p:sp>
      <p:sp>
        <p:nvSpPr>
          <p:cNvPr id="757" name="Google Shape;757;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MAY</a:t>
            </a:r>
            <a:endParaRPr sz="1000">
              <a:solidFill>
                <a:schemeClr val="lt1"/>
              </a:solidFill>
              <a:latin typeface="Source Sans Pro"/>
              <a:ea typeface="Source Sans Pro"/>
              <a:cs typeface="Source Sans Pro"/>
              <a:sym typeface="Source Sans Pro"/>
            </a:endParaRPr>
          </a:p>
        </p:txBody>
      </p:sp>
      <p:sp>
        <p:nvSpPr>
          <p:cNvPr id="758" name="Google Shape;758;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APR</a:t>
            </a:r>
            <a:endParaRPr sz="1000">
              <a:solidFill>
                <a:schemeClr val="lt1"/>
              </a:solidFill>
              <a:latin typeface="Source Sans Pro"/>
              <a:ea typeface="Source Sans Pro"/>
              <a:cs typeface="Source Sans Pro"/>
              <a:sym typeface="Source Sans Pro"/>
            </a:endParaRPr>
          </a:p>
        </p:txBody>
      </p:sp>
      <p:sp>
        <p:nvSpPr>
          <p:cNvPr id="759" name="Google Shape;759;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MAR</a:t>
            </a:r>
            <a:endParaRPr sz="1000">
              <a:solidFill>
                <a:schemeClr val="lt1"/>
              </a:solidFill>
              <a:latin typeface="Source Sans Pro"/>
              <a:ea typeface="Source Sans Pro"/>
              <a:cs typeface="Source Sans Pro"/>
              <a:sym typeface="Source Sans Pro"/>
            </a:endParaRPr>
          </a:p>
        </p:txBody>
      </p:sp>
      <p:sp>
        <p:nvSpPr>
          <p:cNvPr id="760" name="Google Shape;760;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FEB</a:t>
            </a:r>
            <a:endParaRPr sz="1000">
              <a:solidFill>
                <a:schemeClr val="lt1"/>
              </a:solidFill>
              <a:latin typeface="Source Sans Pro"/>
              <a:ea typeface="Source Sans Pro"/>
              <a:cs typeface="Source Sans Pro"/>
              <a:sym typeface="Source Sans Pro"/>
            </a:endParaRPr>
          </a:p>
        </p:txBody>
      </p:sp>
      <p:sp>
        <p:nvSpPr>
          <p:cNvPr id="761" name="Google Shape;761;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JAN</a:t>
            </a:r>
            <a:endParaRPr sz="1000">
              <a:solidFill>
                <a:schemeClr val="lt1"/>
              </a:solidFill>
              <a:latin typeface="Source Sans Pro"/>
              <a:ea typeface="Source Sans Pro"/>
              <a:cs typeface="Source Sans Pro"/>
              <a:sym typeface="Source Sans Pro"/>
            </a:endParaRPr>
          </a:p>
        </p:txBody>
      </p:sp>
      <p:sp>
        <p:nvSpPr>
          <p:cNvPr id="762" name="Google Shape;762;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63" name="Google Shape;763;p39"/>
          <p:cNvCxnSpPr/>
          <p:nvPr/>
        </p:nvCxnSpPr>
        <p:spPr>
          <a:xfrm rot="10800000">
            <a:off x="76892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4" name="Google Shape;764;p39"/>
          <p:cNvSpPr txBox="1"/>
          <p:nvPr/>
        </p:nvSpPr>
        <p:spPr>
          <a:xfrm>
            <a:off x="72790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65" name="Google Shape;765;p39"/>
          <p:cNvCxnSpPr/>
          <p:nvPr/>
        </p:nvCxnSpPr>
        <p:spPr>
          <a:xfrm rot="10800000">
            <a:off x="209015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6" name="Google Shape;766;p39"/>
          <p:cNvSpPr txBox="1"/>
          <p:nvPr/>
        </p:nvSpPr>
        <p:spPr>
          <a:xfrm>
            <a:off x="2050642"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67" name="Google Shape;767;p39"/>
          <p:cNvCxnSpPr/>
          <p:nvPr/>
        </p:nvCxnSpPr>
        <p:spPr>
          <a:xfrm rot="10800000">
            <a:off x="341139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68" name="Google Shape;768;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69" name="Google Shape;769;p39"/>
          <p:cNvCxnSpPr/>
          <p:nvPr/>
        </p:nvCxnSpPr>
        <p:spPr>
          <a:xfrm rot="10800000">
            <a:off x="473262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0" name="Google Shape;770;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1" name="Google Shape;771;p39"/>
          <p:cNvCxnSpPr/>
          <p:nvPr/>
        </p:nvCxnSpPr>
        <p:spPr>
          <a:xfrm rot="10800000">
            <a:off x="6053863"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2" name="Google Shape;772;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3" name="Google Shape;773;p39"/>
          <p:cNvCxnSpPr/>
          <p:nvPr/>
        </p:nvCxnSpPr>
        <p:spPr>
          <a:xfrm rot="10800000">
            <a:off x="7375098" y="2053331"/>
            <a:ext cx="0" cy="498600"/>
          </a:xfrm>
          <a:prstGeom prst="straightConnector1">
            <a:avLst/>
          </a:prstGeom>
          <a:noFill/>
          <a:ln w="9525" cap="flat" cmpd="sng">
            <a:solidFill>
              <a:schemeClr val="lt2"/>
            </a:solidFill>
            <a:prstDash val="solid"/>
            <a:round/>
            <a:headEnd type="oval" w="med" len="med"/>
            <a:tailEnd type="oval" w="med" len="med"/>
          </a:ln>
        </p:spPr>
      </p:cxnSp>
      <p:sp>
        <p:nvSpPr>
          <p:cNvPr id="774" name="Google Shape;774;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75" name="Google Shape;775;p39"/>
          <p:cNvCxnSpPr/>
          <p:nvPr/>
        </p:nvCxnSpPr>
        <p:spPr>
          <a:xfrm rot="10800000">
            <a:off x="143968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6" name="Google Shape;776;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cxnSp>
        <p:nvCxnSpPr>
          <p:cNvPr id="777" name="Google Shape;777;p39"/>
          <p:cNvCxnSpPr/>
          <p:nvPr/>
        </p:nvCxnSpPr>
        <p:spPr>
          <a:xfrm rot="10800000">
            <a:off x="276092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78" name="Google Shape;778;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cxnSp>
        <p:nvCxnSpPr>
          <p:cNvPr id="779" name="Google Shape;779;p39"/>
          <p:cNvCxnSpPr/>
          <p:nvPr/>
        </p:nvCxnSpPr>
        <p:spPr>
          <a:xfrm rot="10800000">
            <a:off x="408215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0" name="Google Shape;780;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cxnSp>
        <p:nvCxnSpPr>
          <p:cNvPr id="781" name="Google Shape;781;p39"/>
          <p:cNvCxnSpPr/>
          <p:nvPr/>
        </p:nvCxnSpPr>
        <p:spPr>
          <a:xfrm rot="10800000">
            <a:off x="540339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2" name="Google Shape;782;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cxnSp>
        <p:nvCxnSpPr>
          <p:cNvPr id="783" name="Google Shape;783;p39"/>
          <p:cNvCxnSpPr/>
          <p:nvPr/>
        </p:nvCxnSpPr>
        <p:spPr>
          <a:xfrm rot="10800000">
            <a:off x="6724627"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4" name="Google Shape;784;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cxnSp>
        <p:nvCxnSpPr>
          <p:cNvPr id="785" name="Google Shape;785;p39"/>
          <p:cNvCxnSpPr/>
          <p:nvPr/>
        </p:nvCxnSpPr>
        <p:spPr>
          <a:xfrm rot="10800000">
            <a:off x="8045862" y="2896369"/>
            <a:ext cx="0" cy="498600"/>
          </a:xfrm>
          <a:prstGeom prst="straightConnector1">
            <a:avLst/>
          </a:prstGeom>
          <a:noFill/>
          <a:ln w="9525" cap="flat" cmpd="sng">
            <a:solidFill>
              <a:schemeClr val="lt2"/>
            </a:solidFill>
            <a:prstDash val="solid"/>
            <a:round/>
            <a:headEnd type="oval" w="med" len="med"/>
            <a:tailEnd type="oval" w="med" len="med"/>
          </a:ln>
        </p:spPr>
      </p:cxnSp>
      <p:sp>
        <p:nvSpPr>
          <p:cNvPr id="786" name="Google Shape;786;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792" name="Google Shape;792;p4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188</a:t>
            </a:fld>
            <a:endParaRPr/>
          </a:p>
        </p:txBody>
      </p:sp>
      <p:sp>
        <p:nvSpPr>
          <p:cNvPr id="793" name="Google Shape;79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95" name="Google Shape;795;p40"/>
          <p:cNvGrpSpPr/>
          <p:nvPr/>
        </p:nvGrpSpPr>
        <p:grpSpPr>
          <a:xfrm>
            <a:off x="1786339" y="1703401"/>
            <a:ext cx="473400" cy="473400"/>
            <a:chOff x="1786339" y="1703401"/>
            <a:chExt cx="473400" cy="473400"/>
          </a:xfrm>
        </p:grpSpPr>
        <p:sp>
          <p:nvSpPr>
            <p:cNvPr id="796" name="Google Shape;79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797" name="Google Shape;79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1</a:t>
              </a:r>
              <a:endParaRPr sz="600">
                <a:solidFill>
                  <a:schemeClr val="dk2"/>
                </a:solidFill>
                <a:latin typeface="Source Sans Pro"/>
                <a:ea typeface="Source Sans Pro"/>
                <a:cs typeface="Source Sans Pro"/>
                <a:sym typeface="Source Sans Pro"/>
              </a:endParaRPr>
            </a:p>
          </p:txBody>
        </p:sp>
      </p:grpSp>
      <p:grpSp>
        <p:nvGrpSpPr>
          <p:cNvPr id="798" name="Google Shape;798;p40"/>
          <p:cNvGrpSpPr/>
          <p:nvPr/>
        </p:nvGrpSpPr>
        <p:grpSpPr>
          <a:xfrm>
            <a:off x="3814414" y="1703401"/>
            <a:ext cx="473400" cy="473400"/>
            <a:chOff x="3814414" y="1703401"/>
            <a:chExt cx="473400" cy="473400"/>
          </a:xfrm>
        </p:grpSpPr>
        <p:sp>
          <p:nvSpPr>
            <p:cNvPr id="799" name="Google Shape;79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0" name="Google Shape;80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3</a:t>
              </a:r>
              <a:endParaRPr sz="600">
                <a:solidFill>
                  <a:schemeClr val="dk2"/>
                </a:solidFill>
                <a:latin typeface="Source Sans Pro"/>
                <a:ea typeface="Source Sans Pro"/>
                <a:cs typeface="Source Sans Pro"/>
                <a:sym typeface="Source Sans Pro"/>
              </a:endParaRPr>
            </a:p>
          </p:txBody>
        </p:sp>
      </p:grpSp>
      <p:grpSp>
        <p:nvGrpSpPr>
          <p:cNvPr id="801" name="Google Shape;801;p40"/>
          <p:cNvGrpSpPr/>
          <p:nvPr/>
        </p:nvGrpSpPr>
        <p:grpSpPr>
          <a:xfrm>
            <a:off x="5842489" y="1703401"/>
            <a:ext cx="473400" cy="473400"/>
            <a:chOff x="5842489" y="1703401"/>
            <a:chExt cx="473400" cy="473400"/>
          </a:xfrm>
        </p:grpSpPr>
        <p:sp>
          <p:nvSpPr>
            <p:cNvPr id="802" name="Google Shape;80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3" name="Google Shape;80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5</a:t>
              </a:r>
              <a:endParaRPr sz="600">
                <a:solidFill>
                  <a:schemeClr val="dk2"/>
                </a:solidFill>
                <a:latin typeface="Source Sans Pro"/>
                <a:ea typeface="Source Sans Pro"/>
                <a:cs typeface="Source Sans Pro"/>
                <a:sym typeface="Source Sans Pro"/>
              </a:endParaRPr>
            </a:p>
          </p:txBody>
        </p:sp>
      </p:grpSp>
      <p:grpSp>
        <p:nvGrpSpPr>
          <p:cNvPr id="804" name="Google Shape;804;p40"/>
          <p:cNvGrpSpPr/>
          <p:nvPr/>
        </p:nvGrpSpPr>
        <p:grpSpPr>
          <a:xfrm>
            <a:off x="6880814" y="3576300"/>
            <a:ext cx="473400" cy="473400"/>
            <a:chOff x="6880814" y="3576300"/>
            <a:chExt cx="473400" cy="473400"/>
          </a:xfrm>
        </p:grpSpPr>
        <p:sp>
          <p:nvSpPr>
            <p:cNvPr id="805" name="Google Shape;80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6" name="Google Shape;80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6</a:t>
              </a:r>
              <a:endParaRPr sz="600">
                <a:solidFill>
                  <a:schemeClr val="dk2"/>
                </a:solidFill>
                <a:latin typeface="Source Sans Pro"/>
                <a:ea typeface="Source Sans Pro"/>
                <a:cs typeface="Source Sans Pro"/>
                <a:sym typeface="Source Sans Pro"/>
              </a:endParaRPr>
            </a:p>
          </p:txBody>
        </p:sp>
      </p:grpSp>
      <p:grpSp>
        <p:nvGrpSpPr>
          <p:cNvPr id="807" name="Google Shape;807;p40"/>
          <p:cNvGrpSpPr/>
          <p:nvPr/>
        </p:nvGrpSpPr>
        <p:grpSpPr>
          <a:xfrm>
            <a:off x="4852739" y="3576300"/>
            <a:ext cx="473400" cy="473400"/>
            <a:chOff x="4852739" y="3576300"/>
            <a:chExt cx="473400" cy="473400"/>
          </a:xfrm>
        </p:grpSpPr>
        <p:sp>
          <p:nvSpPr>
            <p:cNvPr id="808" name="Google Shape;80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09" name="Google Shape;80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4</a:t>
              </a:r>
              <a:endParaRPr sz="600">
                <a:solidFill>
                  <a:schemeClr val="dk2"/>
                </a:solidFill>
                <a:latin typeface="Source Sans Pro"/>
                <a:ea typeface="Source Sans Pro"/>
                <a:cs typeface="Source Sans Pro"/>
                <a:sym typeface="Source Sans Pro"/>
              </a:endParaRPr>
            </a:p>
          </p:txBody>
        </p:sp>
      </p:grpSp>
      <p:grpSp>
        <p:nvGrpSpPr>
          <p:cNvPr id="810" name="Google Shape;810;p40"/>
          <p:cNvGrpSpPr/>
          <p:nvPr/>
        </p:nvGrpSpPr>
        <p:grpSpPr>
          <a:xfrm>
            <a:off x="2824664" y="3576300"/>
            <a:ext cx="473400" cy="473400"/>
            <a:chOff x="2824664" y="3576300"/>
            <a:chExt cx="473400" cy="473400"/>
          </a:xfrm>
        </p:grpSpPr>
        <p:sp>
          <p:nvSpPr>
            <p:cNvPr id="811" name="Google Shape;81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812" name="Google Shape;81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Source Sans Pro"/>
                  <a:ea typeface="Source Sans Pro"/>
                  <a:cs typeface="Source Sans Pro"/>
                  <a:sym typeface="Source Sans Pro"/>
                </a:rPr>
                <a:t>2</a:t>
              </a:r>
              <a:endParaRPr sz="600">
                <a:solidFill>
                  <a:schemeClr val="dk2"/>
                </a:solidFill>
                <a:latin typeface="Source Sans Pro"/>
                <a:ea typeface="Source Sans Pro"/>
                <a:cs typeface="Source Sans Pro"/>
                <a:sym typeface="Source Sans Pro"/>
              </a:endParaRPr>
            </a:p>
          </p:txBody>
        </p:sp>
      </p:grpSp>
      <p:sp>
        <p:nvSpPr>
          <p:cNvPr id="813" name="Google Shape;813;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
        <p:nvSpPr>
          <p:cNvPr id="814" name="Google Shape;814;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Red is the colour of danger and courage</a:t>
            </a:r>
            <a:endParaRPr sz="900">
              <a:solidFill>
                <a:schemeClr val="dk2"/>
              </a:solidFill>
              <a:latin typeface="Source Sans Pro"/>
              <a:ea typeface="Source Sans Pro"/>
              <a:cs typeface="Source Sans Pro"/>
              <a:sym typeface="Source Sans Pro"/>
            </a:endParaRPr>
          </a:p>
        </p:txBody>
      </p:sp>
      <p:sp>
        <p:nvSpPr>
          <p:cNvPr id="815" name="Google Shape;815;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Black is the color of ebony and of outer space</a:t>
            </a:r>
            <a:endParaRPr sz="900">
              <a:solidFill>
                <a:schemeClr val="dk2"/>
              </a:solidFill>
              <a:latin typeface="Source Sans Pro"/>
              <a:ea typeface="Source Sans Pro"/>
              <a:cs typeface="Source Sans Pro"/>
              <a:sym typeface="Source Sans Pro"/>
            </a:endParaRPr>
          </a:p>
        </p:txBody>
      </p:sp>
      <p:sp>
        <p:nvSpPr>
          <p:cNvPr id="816" name="Google Shape;816;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Yellow is the color of gold, butter and ripe lemons</a:t>
            </a:r>
            <a:endParaRPr sz="900">
              <a:solidFill>
                <a:schemeClr val="dk2"/>
              </a:solidFill>
              <a:latin typeface="Source Sans Pro"/>
              <a:ea typeface="Source Sans Pro"/>
              <a:cs typeface="Source Sans Pro"/>
              <a:sym typeface="Source Sans Pro"/>
            </a:endParaRPr>
          </a:p>
        </p:txBody>
      </p:sp>
      <p:sp>
        <p:nvSpPr>
          <p:cNvPr id="817" name="Google Shape;817;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White is the color of milk and fresh snow</a:t>
            </a:r>
            <a:endParaRPr sz="900">
              <a:solidFill>
                <a:schemeClr val="dk2"/>
              </a:solidFill>
              <a:latin typeface="Source Sans Pro"/>
              <a:ea typeface="Source Sans Pro"/>
              <a:cs typeface="Source Sans Pro"/>
              <a:sym typeface="Source Sans Pro"/>
            </a:endParaRPr>
          </a:p>
        </p:txBody>
      </p:sp>
      <p:sp>
        <p:nvSpPr>
          <p:cNvPr id="818" name="Google Shape;818;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sz="900">
              <a:solidFill>
                <a:schemeClr val="dk2"/>
              </a:solidFill>
              <a:latin typeface="Source Sans Pro"/>
              <a:ea typeface="Source Sans Pro"/>
              <a:cs typeface="Source Sans Pro"/>
              <a:sym typeface="Source Sans Pro"/>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824" name="Google Shape;824;p4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189</a:t>
            </a:fld>
            <a:endParaRPr/>
          </a:p>
        </p:txBody>
      </p:sp>
      <p:graphicFrame>
        <p:nvGraphicFramePr>
          <p:cNvPr id="825" name="Google Shape;825;p41"/>
          <p:cNvGraphicFramePr/>
          <p:nvPr/>
        </p:nvGraphicFramePr>
        <p:xfrm>
          <a:off x="392525" y="1488281"/>
          <a:ext cx="3000000" cy="3000000"/>
        </p:xfrm>
        <a:graphic>
          <a:graphicData uri="http://schemas.openxmlformats.org/drawingml/2006/table">
            <a:tbl>
              <a:tblPr>
                <a:noFill/>
                <a:tableStyleId>{891A1956-3D7E-41C0-9DF7-105A978C6925}</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1</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Source Sans Pro"/>
                          <a:ea typeface="Source Sans Pro"/>
                          <a:cs typeface="Source Sans Pro"/>
                          <a:sym typeface="Source Sans Pro"/>
                        </a:rPr>
                        <a:t>Week 2</a:t>
                      </a:r>
                      <a:endParaRPr sz="800" b="1">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2850">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Source Sans Pro"/>
                          <a:ea typeface="Source Sans Pro"/>
                          <a:cs typeface="Source Sans Pro"/>
                          <a:sym typeface="Source Sans Pro"/>
                        </a:rPr>
                        <a:t>14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28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Task 1</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2</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3</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4</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5</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a:t>
                      </a: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6</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7</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6285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Source Sans Pro"/>
                          <a:ea typeface="Source Sans Pro"/>
                          <a:cs typeface="Source Sans Pro"/>
                          <a:sym typeface="Source Sans Pro"/>
                        </a:rPr>
                        <a:t>Task 8</a:t>
                      </a:r>
                      <a:endParaRPr sz="800">
                        <a:solidFill>
                          <a:schemeClr val="dk2"/>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Source Sans Pro"/>
                        <a:ea typeface="Source Sans Pro"/>
                        <a:cs typeface="Source Sans Pro"/>
                        <a:sym typeface="Source Sans Pr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19</a:t>
            </a:fld>
            <a:endParaRPr dirty="0"/>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8" name="Graphic 7" descr="Stopwatch outline">
            <a:extLst>
              <a:ext uri="{FF2B5EF4-FFF2-40B4-BE49-F238E27FC236}">
                <a16:creationId xmlns:a16="http://schemas.microsoft.com/office/drawing/2014/main" id="{12C2483C-D70C-7CF9-CEF4-A877C79B1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12" y="1804318"/>
            <a:ext cx="1246460" cy="1246460"/>
          </a:xfrm>
          <a:prstGeom prst="rect">
            <a:avLst/>
          </a:prstGeom>
        </p:spPr>
      </p:pic>
      <p:pic>
        <p:nvPicPr>
          <p:cNvPr id="9" name="Graphic 8" descr="Stopwatch outline">
            <a:extLst>
              <a:ext uri="{FF2B5EF4-FFF2-40B4-BE49-F238E27FC236}">
                <a16:creationId xmlns:a16="http://schemas.microsoft.com/office/drawing/2014/main" id="{3FBCDF26-8DEE-0CB4-0A08-6D3166822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475605"/>
            <a:ext cx="1246460" cy="1246460"/>
          </a:xfrm>
          <a:prstGeom prst="rect">
            <a:avLst/>
          </a:prstGeom>
        </p:spPr>
      </p:pic>
      <p:pic>
        <p:nvPicPr>
          <p:cNvPr id="10" name="Graphic 9" descr="Stopwatch outline">
            <a:extLst>
              <a:ext uri="{FF2B5EF4-FFF2-40B4-BE49-F238E27FC236}">
                <a16:creationId xmlns:a16="http://schemas.microsoft.com/office/drawing/2014/main" id="{D41BA170-5711-680D-18D5-164DA456D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1804318"/>
            <a:ext cx="1246460" cy="1246460"/>
          </a:xfrm>
          <a:prstGeom prst="rect">
            <a:avLst/>
          </a:prstGeom>
        </p:spPr>
      </p:pic>
      <p:pic>
        <p:nvPicPr>
          <p:cNvPr id="11" name="Graphic 10" descr="Stopwatch outline">
            <a:extLst>
              <a:ext uri="{FF2B5EF4-FFF2-40B4-BE49-F238E27FC236}">
                <a16:creationId xmlns:a16="http://schemas.microsoft.com/office/drawing/2014/main" id="{E79E9336-9824-3679-427D-511552647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9336" y="3133030"/>
            <a:ext cx="1246460" cy="1246460"/>
          </a:xfrm>
          <a:prstGeom prst="rect">
            <a:avLst/>
          </a:prstGeom>
        </p:spPr>
      </p:pic>
      <p:cxnSp>
        <p:nvCxnSpPr>
          <p:cNvPr id="5" name="Straight Arrow Connector 4">
            <a:extLst>
              <a:ext uri="{FF2B5EF4-FFF2-40B4-BE49-F238E27FC236}">
                <a16:creationId xmlns:a16="http://schemas.microsoft.com/office/drawing/2014/main" id="{A37DA933-CC81-5B4A-3F99-B10087494E97}"/>
              </a:ext>
            </a:extLst>
          </p:cNvPr>
          <p:cNvCxnSpPr>
            <a:stCxn id="8" idx="3"/>
            <a:endCxn id="10" idx="1"/>
          </p:cNvCxnSpPr>
          <p:nvPr/>
        </p:nvCxnSpPr>
        <p:spPr>
          <a:xfrm>
            <a:off x="1868872" y="2427548"/>
            <a:ext cx="2020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AEEE3EA-2999-530B-890D-D605A1B9A3C3}"/>
              </a:ext>
            </a:extLst>
          </p:cNvPr>
          <p:cNvCxnSpPr>
            <a:stCxn id="8" idx="3"/>
            <a:endCxn id="9" idx="1"/>
          </p:cNvCxnSpPr>
          <p:nvPr/>
        </p:nvCxnSpPr>
        <p:spPr>
          <a:xfrm flipV="1">
            <a:off x="1868872" y="1098835"/>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F8D365D-C29C-0F54-4C61-D1DB54F3B0EF}"/>
              </a:ext>
            </a:extLst>
          </p:cNvPr>
          <p:cNvCxnSpPr>
            <a:cxnSpLocks/>
            <a:stCxn id="8" idx="3"/>
            <a:endCxn id="11" idx="1"/>
          </p:cNvCxnSpPr>
          <p:nvPr/>
        </p:nvCxnSpPr>
        <p:spPr>
          <a:xfrm>
            <a:off x="1868872" y="2427548"/>
            <a:ext cx="2020465" cy="132871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49BCFF-3336-0980-D019-E99BDCF28F3F}"/>
              </a:ext>
            </a:extLst>
          </p:cNvPr>
          <p:cNvSpPr txBox="1"/>
          <p:nvPr/>
        </p:nvSpPr>
        <p:spPr>
          <a:xfrm>
            <a:off x="5304600" y="925710"/>
            <a:ext cx="2887329" cy="369332"/>
          </a:xfrm>
          <a:prstGeom prst="rect">
            <a:avLst/>
          </a:prstGeom>
          <a:noFill/>
        </p:spPr>
        <p:txBody>
          <a:bodyPr wrap="none" rtlCol="0">
            <a:spAutoFit/>
          </a:bodyPr>
          <a:lstStyle/>
          <a:p>
            <a:r>
              <a:rPr lang="en-US" sz="1800" dirty="0">
                <a:latin typeface="DM Sans" pitchFamily="2" charset="77"/>
              </a:rPr>
              <a:t>Machine Learning Models</a:t>
            </a:r>
          </a:p>
        </p:txBody>
      </p:sp>
      <p:sp>
        <p:nvSpPr>
          <p:cNvPr id="22" name="TextBox 21">
            <a:extLst>
              <a:ext uri="{FF2B5EF4-FFF2-40B4-BE49-F238E27FC236}">
                <a16:creationId xmlns:a16="http://schemas.microsoft.com/office/drawing/2014/main" id="{F89009BB-D188-FC79-1E4F-ABE3165BEF9D}"/>
              </a:ext>
            </a:extLst>
          </p:cNvPr>
          <p:cNvSpPr txBox="1"/>
          <p:nvPr/>
        </p:nvSpPr>
        <p:spPr>
          <a:xfrm>
            <a:off x="5304600" y="2254423"/>
            <a:ext cx="1021433" cy="369332"/>
          </a:xfrm>
          <a:prstGeom prst="rect">
            <a:avLst/>
          </a:prstGeom>
          <a:noFill/>
        </p:spPr>
        <p:txBody>
          <a:bodyPr wrap="none" rtlCol="0">
            <a:spAutoFit/>
          </a:bodyPr>
          <a:lstStyle/>
          <a:p>
            <a:r>
              <a:rPr lang="en-US" sz="1800" dirty="0">
                <a:latin typeface="DM Sans" pitchFamily="2" charset="77"/>
              </a:rPr>
              <a:t>Reports</a:t>
            </a:r>
          </a:p>
        </p:txBody>
      </p:sp>
      <p:sp>
        <p:nvSpPr>
          <p:cNvPr id="23" name="TextBox 22">
            <a:extLst>
              <a:ext uri="{FF2B5EF4-FFF2-40B4-BE49-F238E27FC236}">
                <a16:creationId xmlns:a16="http://schemas.microsoft.com/office/drawing/2014/main" id="{1F063B3A-2E47-D91A-BD4D-F851A4713F78}"/>
              </a:ext>
            </a:extLst>
          </p:cNvPr>
          <p:cNvSpPr txBox="1"/>
          <p:nvPr/>
        </p:nvSpPr>
        <p:spPr>
          <a:xfrm>
            <a:off x="5304600" y="3583136"/>
            <a:ext cx="1810111" cy="369332"/>
          </a:xfrm>
          <a:prstGeom prst="rect">
            <a:avLst/>
          </a:prstGeom>
          <a:noFill/>
        </p:spPr>
        <p:txBody>
          <a:bodyPr wrap="none" rtlCol="0">
            <a:spAutoFit/>
          </a:bodyPr>
          <a:lstStyle/>
          <a:p>
            <a:r>
              <a:rPr lang="en-US" sz="1800" dirty="0">
                <a:latin typeface="DM Sans" pitchFamily="2" charset="77"/>
              </a:rPr>
              <a:t>Other Pipelines</a:t>
            </a:r>
          </a:p>
        </p:txBody>
      </p:sp>
      <p:sp>
        <p:nvSpPr>
          <p:cNvPr id="24" name="TextBox 23">
            <a:extLst>
              <a:ext uri="{FF2B5EF4-FFF2-40B4-BE49-F238E27FC236}">
                <a16:creationId xmlns:a16="http://schemas.microsoft.com/office/drawing/2014/main" id="{B0620895-8719-16AF-5F32-A0D162B55ED3}"/>
              </a:ext>
            </a:extLst>
          </p:cNvPr>
          <p:cNvSpPr txBox="1"/>
          <p:nvPr/>
        </p:nvSpPr>
        <p:spPr>
          <a:xfrm>
            <a:off x="-18486" y="3223883"/>
            <a:ext cx="2528257" cy="923330"/>
          </a:xfrm>
          <a:prstGeom prst="rect">
            <a:avLst/>
          </a:prstGeom>
          <a:noFill/>
        </p:spPr>
        <p:txBody>
          <a:bodyPr wrap="none" rtlCol="0">
            <a:spAutoFit/>
          </a:bodyPr>
          <a:lstStyle/>
          <a:p>
            <a:pPr algn="ctr"/>
            <a:r>
              <a:rPr lang="en-US" sz="1800" dirty="0">
                <a:latin typeface="DM Sans" pitchFamily="2" charset="77"/>
              </a:rPr>
              <a:t>The </a:t>
            </a:r>
          </a:p>
          <a:p>
            <a:pPr algn="ctr"/>
            <a:r>
              <a:rPr lang="en-US" sz="1800" dirty="0" err="1">
                <a:latin typeface="DM Mono" panose="020B0509040201040103" pitchFamily="49" charset="77"/>
                <a:cs typeface="Courier New" panose="02070309020205020404" pitchFamily="49" charset="0"/>
              </a:rPr>
              <a:t>pandemic_recovery</a:t>
            </a:r>
            <a:endParaRPr lang="en-US" sz="1800" dirty="0">
              <a:latin typeface="DM Mono" panose="020B0509040201040103" pitchFamily="49" charset="77"/>
              <a:cs typeface="Courier New" panose="02070309020205020404" pitchFamily="49" charset="0"/>
            </a:endParaRPr>
          </a:p>
          <a:p>
            <a:pPr algn="ctr"/>
            <a:r>
              <a:rPr lang="en-US" sz="1800" dirty="0">
                <a:latin typeface="DM Sans" pitchFamily="2" charset="77"/>
              </a:rPr>
              <a:t>table</a:t>
            </a:r>
          </a:p>
        </p:txBody>
      </p:sp>
    </p:spTree>
    <p:extLst>
      <p:ext uri="{BB962C8B-B14F-4D97-AF65-F5344CB8AC3E}">
        <p14:creationId xmlns:p14="http://schemas.microsoft.com/office/powerpoint/2010/main" val="3120013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831" name="Google Shape;831;p4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190</a:t>
            </a:fld>
            <a:endParaRPr/>
          </a:p>
        </p:txBody>
      </p:sp>
      <p:sp>
        <p:nvSpPr>
          <p:cNvPr id="832" name="Google Shape;832;p42"/>
          <p:cNvSpPr/>
          <p:nvPr/>
        </p:nvSpPr>
        <p:spPr>
          <a:xfrm>
            <a:off x="825300" y="1420675"/>
            <a:ext cx="3678600" cy="1385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Source Sans Pro"/>
                <a:ea typeface="Source Sans Pro"/>
                <a:cs typeface="Source Sans Pro"/>
                <a:sym typeface="Source Sans Pro"/>
              </a:rPr>
              <a:t>STRENGTHS</a:t>
            </a:r>
            <a:endParaRPr b="1">
              <a:solidFill>
                <a:schemeClr val="dk1"/>
              </a:solidFill>
              <a:latin typeface="Source Sans Pro"/>
              <a:ea typeface="Source Sans Pro"/>
              <a:cs typeface="Source Sans Pro"/>
              <a:sym typeface="Source Sans Pro"/>
            </a:endParaRPr>
          </a:p>
          <a:p>
            <a:pPr marL="0" lvl="0" indent="0" algn="l" rtl="0">
              <a:spcBef>
                <a:spcPts val="600"/>
              </a:spcBef>
              <a:spcAft>
                <a:spcPts val="600"/>
              </a:spcAft>
              <a:buNone/>
            </a:pPr>
            <a:r>
              <a:rPr lang="en">
                <a:solidFill>
                  <a:schemeClr val="dk1"/>
                </a:solidFill>
                <a:latin typeface="Source Sans Pro"/>
                <a:ea typeface="Source Sans Pro"/>
                <a:cs typeface="Source Sans Pro"/>
                <a:sym typeface="Source Sans Pro"/>
              </a:rPr>
              <a:t>Blue is the colour of the clear sky and the deep sea</a:t>
            </a:r>
            <a:endParaRPr>
              <a:solidFill>
                <a:schemeClr val="dk1"/>
              </a:solidFill>
              <a:latin typeface="Source Sans Pro"/>
              <a:ea typeface="Source Sans Pro"/>
              <a:cs typeface="Source Sans Pro"/>
              <a:sym typeface="Source Sans Pro"/>
            </a:endParaRPr>
          </a:p>
        </p:txBody>
      </p:sp>
      <p:sp>
        <p:nvSpPr>
          <p:cNvPr id="833" name="Google Shape;833;p42"/>
          <p:cNvSpPr/>
          <p:nvPr/>
        </p:nvSpPr>
        <p:spPr>
          <a:xfrm>
            <a:off x="4656162" y="1420675"/>
            <a:ext cx="3678600" cy="1385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Source Sans Pro"/>
                <a:ea typeface="Source Sans Pro"/>
                <a:cs typeface="Source Sans Pro"/>
                <a:sym typeface="Source Sans Pro"/>
              </a:rPr>
              <a:t>WEAKNESSES</a:t>
            </a:r>
            <a:endParaRPr b="1">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a:solidFill>
                  <a:schemeClr val="dk1"/>
                </a:solidFill>
                <a:latin typeface="Source Sans Pro"/>
                <a:ea typeface="Source Sans Pro"/>
                <a:cs typeface="Source Sans Pro"/>
                <a:sym typeface="Source Sans Pro"/>
              </a:rPr>
              <a:t>Yellow is the color of gold, butter and ripe lemons</a:t>
            </a:r>
            <a:endParaRPr>
              <a:solidFill>
                <a:schemeClr val="dk1"/>
              </a:solidFill>
              <a:latin typeface="Source Sans Pro"/>
              <a:ea typeface="Source Sans Pro"/>
              <a:cs typeface="Source Sans Pro"/>
              <a:sym typeface="Source Sans Pro"/>
            </a:endParaRPr>
          </a:p>
        </p:txBody>
      </p:sp>
      <p:sp>
        <p:nvSpPr>
          <p:cNvPr id="834" name="Google Shape;834;p42"/>
          <p:cNvSpPr/>
          <p:nvPr/>
        </p:nvSpPr>
        <p:spPr>
          <a:xfrm>
            <a:off x="825300" y="2958593"/>
            <a:ext cx="3678600" cy="1385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Black is the color of ebony and of outer space</a:t>
            </a:r>
            <a:endParaRPr>
              <a:solidFill>
                <a:schemeClr val="dk1"/>
              </a:solidFill>
              <a:latin typeface="Source Sans Pro"/>
              <a:ea typeface="Source Sans Pro"/>
              <a:cs typeface="Source Sans Pro"/>
              <a:sym typeface="Source Sans Pro"/>
            </a:endParaRPr>
          </a:p>
          <a:p>
            <a:pPr marL="0" lvl="0" indent="0" algn="l" rtl="0">
              <a:spcBef>
                <a:spcPts val="600"/>
              </a:spcBef>
              <a:spcAft>
                <a:spcPts val="600"/>
              </a:spcAft>
              <a:buClr>
                <a:schemeClr val="dk1"/>
              </a:buClr>
              <a:buSzPts val="1100"/>
              <a:buFont typeface="Arial"/>
              <a:buNone/>
            </a:pPr>
            <a:r>
              <a:rPr lang="en" b="1">
                <a:solidFill>
                  <a:schemeClr val="dk1"/>
                </a:solidFill>
                <a:latin typeface="Source Sans Pro"/>
                <a:ea typeface="Source Sans Pro"/>
                <a:cs typeface="Source Sans Pro"/>
                <a:sym typeface="Source Sans Pro"/>
              </a:rPr>
              <a:t>OPPORTUNITIES</a:t>
            </a:r>
            <a:endParaRPr>
              <a:solidFill>
                <a:schemeClr val="dk1"/>
              </a:solidFill>
              <a:latin typeface="Source Sans Pro"/>
              <a:ea typeface="Source Sans Pro"/>
              <a:cs typeface="Source Sans Pro"/>
              <a:sym typeface="Source Sans Pro"/>
            </a:endParaRPr>
          </a:p>
        </p:txBody>
      </p:sp>
      <p:sp>
        <p:nvSpPr>
          <p:cNvPr id="835" name="Google Shape;835;p42"/>
          <p:cNvSpPr/>
          <p:nvPr/>
        </p:nvSpPr>
        <p:spPr>
          <a:xfrm>
            <a:off x="4656162" y="2958593"/>
            <a:ext cx="3678600" cy="1385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White is the color of milk and fresh snow</a:t>
            </a:r>
            <a:endParaRPr>
              <a:solidFill>
                <a:schemeClr val="dk1"/>
              </a:solidFill>
              <a:latin typeface="Source Sans Pro"/>
              <a:ea typeface="Source Sans Pro"/>
              <a:cs typeface="Source Sans Pro"/>
              <a:sym typeface="Source Sans Pro"/>
            </a:endParaRPr>
          </a:p>
          <a:p>
            <a:pPr marL="0" lvl="0" indent="0" algn="r" rtl="0">
              <a:spcBef>
                <a:spcPts val="600"/>
              </a:spcBef>
              <a:spcAft>
                <a:spcPts val="600"/>
              </a:spcAft>
              <a:buNone/>
            </a:pPr>
            <a:r>
              <a:rPr lang="en" b="1">
                <a:solidFill>
                  <a:schemeClr val="dk1"/>
                </a:solidFill>
                <a:latin typeface="Source Sans Pro"/>
                <a:ea typeface="Source Sans Pro"/>
                <a:cs typeface="Source Sans Pro"/>
                <a:sym typeface="Source Sans Pro"/>
              </a:rPr>
              <a:t>THREATS</a:t>
            </a:r>
            <a:endParaRPr>
              <a:solidFill>
                <a:schemeClr val="dk1"/>
              </a:solidFill>
              <a:latin typeface="Source Sans Pro"/>
              <a:ea typeface="Source Sans Pro"/>
              <a:cs typeface="Source Sans Pro"/>
              <a:sym typeface="Source Sans Pro"/>
            </a:endParaRPr>
          </a:p>
        </p:txBody>
      </p:sp>
      <p:sp>
        <p:nvSpPr>
          <p:cNvPr id="836" name="Google Shape;836;p42"/>
          <p:cNvSpPr/>
          <p:nvPr/>
        </p:nvSpPr>
        <p:spPr>
          <a:xfrm>
            <a:off x="3447993" y="1748626"/>
            <a:ext cx="2113800" cy="21138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rot="5400000">
            <a:off x="3600503" y="1748626"/>
            <a:ext cx="2113800" cy="21138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rot="10800000">
            <a:off x="3600503" y="1902319"/>
            <a:ext cx="2113800" cy="2113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rot="-5400000">
            <a:off x="3447993" y="1902319"/>
            <a:ext cx="2113800" cy="2113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010867" y="2189570"/>
            <a:ext cx="240363" cy="449928"/>
          </a:xfrm>
          <a:prstGeom prst="rect">
            <a:avLst/>
          </a:prstGeom>
        </p:spPr>
        <p:txBody>
          <a:bodyPr>
            <a:prstTxWarp prst="textPlain">
              <a:avLst/>
            </a:prstTxWarp>
          </a:bodyPr>
          <a:lstStyle/>
          <a:p>
            <a:pPr lvl="0" algn="ctr"/>
            <a:r>
              <a:rPr b="1" i="0">
                <a:ln>
                  <a:noFill/>
                </a:ln>
                <a:solidFill>
                  <a:schemeClr val="lt1"/>
                </a:solidFill>
                <a:latin typeface="Oswald"/>
              </a:rPr>
              <a:t>S</a:t>
            </a:r>
          </a:p>
        </p:txBody>
      </p:sp>
      <p:sp>
        <p:nvSpPr>
          <p:cNvPr id="841" name="Google Shape;841;p42"/>
          <p:cNvSpPr/>
          <p:nvPr/>
        </p:nvSpPr>
        <p:spPr>
          <a:xfrm>
            <a:off x="4899094" y="2196322"/>
            <a:ext cx="347312" cy="437505"/>
          </a:xfrm>
          <a:prstGeom prst="rect">
            <a:avLst/>
          </a:prstGeom>
        </p:spPr>
        <p:txBody>
          <a:bodyPr>
            <a:prstTxWarp prst="textPlain">
              <a:avLst/>
            </a:prstTxWarp>
          </a:bodyPr>
          <a:lstStyle/>
          <a:p>
            <a:pPr lvl="0" algn="ctr"/>
            <a:r>
              <a:rPr b="1" i="0">
                <a:ln>
                  <a:noFill/>
                </a:ln>
                <a:solidFill>
                  <a:schemeClr val="lt1"/>
                </a:solidFill>
                <a:latin typeface="Oswald"/>
              </a:rPr>
              <a:t>W</a:t>
            </a:r>
          </a:p>
        </p:txBody>
      </p:sp>
      <p:sp>
        <p:nvSpPr>
          <p:cNvPr id="842" name="Google Shape;842;p42"/>
          <p:cNvSpPr/>
          <p:nvPr/>
        </p:nvSpPr>
        <p:spPr>
          <a:xfrm>
            <a:off x="3980619" y="3157165"/>
            <a:ext cx="263590" cy="449928"/>
          </a:xfrm>
          <a:prstGeom prst="rect">
            <a:avLst/>
          </a:prstGeom>
        </p:spPr>
        <p:txBody>
          <a:bodyPr>
            <a:prstTxWarp prst="textPlain">
              <a:avLst/>
            </a:prstTxWarp>
          </a:bodyPr>
          <a:lstStyle/>
          <a:p>
            <a:pPr lvl="0" algn="ctr"/>
            <a:r>
              <a:rPr b="1" i="0">
                <a:ln>
                  <a:noFill/>
                </a:ln>
                <a:solidFill>
                  <a:schemeClr val="lt1"/>
                </a:solidFill>
                <a:latin typeface="Oswald"/>
              </a:rPr>
              <a:t>O</a:t>
            </a:r>
          </a:p>
        </p:txBody>
      </p:sp>
      <p:sp>
        <p:nvSpPr>
          <p:cNvPr id="843" name="Google Shape;843;p42"/>
          <p:cNvSpPr/>
          <p:nvPr/>
        </p:nvSpPr>
        <p:spPr>
          <a:xfrm>
            <a:off x="4999021" y="3163916"/>
            <a:ext cx="228480" cy="437505"/>
          </a:xfrm>
          <a:prstGeom prst="rect">
            <a:avLst/>
          </a:prstGeom>
        </p:spPr>
        <p:txBody>
          <a:bodyPr>
            <a:prstTxWarp prst="textPlain">
              <a:avLst/>
            </a:prstTxWarp>
          </a:bodyPr>
          <a:lstStyle/>
          <a:p>
            <a:pPr lvl="0" algn="ctr"/>
            <a:r>
              <a:rPr b="1" i="0">
                <a:ln>
                  <a:noFill/>
                </a:ln>
                <a:solidFill>
                  <a:schemeClr val="lt1"/>
                </a:solidFill>
                <a:latin typeface="Oswald"/>
              </a:rPr>
              <a:t>T</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49" name="Google Shape;849;p4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191</a:t>
            </a:fld>
            <a:endParaRPr/>
          </a:p>
        </p:txBody>
      </p:sp>
      <p:sp>
        <p:nvSpPr>
          <p:cNvPr id="850" name="Google Shape;850;p43"/>
          <p:cNvSpPr txBox="1"/>
          <p:nvPr/>
        </p:nvSpPr>
        <p:spPr>
          <a:xfrm>
            <a:off x="1986120"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Activities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1" name="Google Shape;851;p43"/>
          <p:cNvSpPr txBox="1"/>
          <p:nvPr/>
        </p:nvSpPr>
        <p:spPr>
          <a:xfrm>
            <a:off x="1986120"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Resources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2" name="Google Shape;852;p43"/>
          <p:cNvSpPr txBox="1"/>
          <p:nvPr/>
        </p:nvSpPr>
        <p:spPr>
          <a:xfrm>
            <a:off x="371004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Value Propositions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3" name="Google Shape;853;p43"/>
          <p:cNvSpPr txBox="1"/>
          <p:nvPr/>
        </p:nvSpPr>
        <p:spPr>
          <a:xfrm>
            <a:off x="5433959" y="467025"/>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Relationships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4" name="Google Shape;854;p43"/>
          <p:cNvSpPr txBox="1"/>
          <p:nvPr/>
        </p:nvSpPr>
        <p:spPr>
          <a:xfrm>
            <a:off x="5433959" y="2061694"/>
            <a:ext cx="1723800" cy="1594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Channels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5" name="Google Shape;855;p43"/>
          <p:cNvSpPr txBox="1"/>
          <p:nvPr/>
        </p:nvSpPr>
        <p:spPr>
          <a:xfrm>
            <a:off x="7157879"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Customer Segments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6" name="Google Shape;856;p43"/>
          <p:cNvSpPr txBox="1"/>
          <p:nvPr/>
        </p:nvSpPr>
        <p:spPr>
          <a:xfrm>
            <a:off x="262200" y="467025"/>
            <a:ext cx="1723800" cy="31893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Key Partners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None/>
            </a:pPr>
            <a:r>
              <a:rPr lang="en" sz="800">
                <a:solidFill>
                  <a:schemeClr val="dk2"/>
                </a:solidFill>
                <a:latin typeface="Source Sans Pro"/>
                <a:ea typeface="Source Sans Pro"/>
                <a:cs typeface="Source Sans Pro"/>
                <a:sym typeface="Source Sans Pro"/>
              </a:rPr>
              <a:t>Insert your content</a:t>
            </a:r>
            <a:endParaRPr sz="800" b="1">
              <a:solidFill>
                <a:schemeClr val="dk2"/>
              </a:solidFill>
              <a:latin typeface="Source Sans Pro"/>
              <a:ea typeface="Source Sans Pro"/>
              <a:cs typeface="Source Sans Pro"/>
              <a:sym typeface="Source Sans Pro"/>
            </a:endParaRPr>
          </a:p>
        </p:txBody>
      </p:sp>
      <p:sp>
        <p:nvSpPr>
          <p:cNvPr id="857" name="Google Shape;857;p43"/>
          <p:cNvSpPr txBox="1"/>
          <p:nvPr/>
        </p:nvSpPr>
        <p:spPr>
          <a:xfrm>
            <a:off x="262200"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Cost Structure</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8" name="Google Shape;858;p43"/>
          <p:cNvSpPr txBox="1"/>
          <p:nvPr/>
        </p:nvSpPr>
        <p:spPr>
          <a:xfrm>
            <a:off x="4571999" y="3656363"/>
            <a:ext cx="4309800" cy="12351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Source Sans Pro"/>
                <a:ea typeface="Source Sans Pro"/>
                <a:cs typeface="Source Sans Pro"/>
                <a:sym typeface="Source Sans Pro"/>
              </a:rPr>
              <a:t>Revenue Streams</a:t>
            </a:r>
            <a:endParaRPr sz="900" b="1">
              <a:solidFill>
                <a:schemeClr val="dk1"/>
              </a:solidFill>
              <a:latin typeface="Source Sans Pro"/>
              <a:ea typeface="Source Sans Pro"/>
              <a:cs typeface="Source Sans Pro"/>
              <a:sym typeface="Source Sans Pro"/>
            </a:endParaRPr>
          </a:p>
          <a:p>
            <a:pPr marL="0" lvl="0" indent="0" algn="l" rtl="0">
              <a:spcBef>
                <a:spcPts val="400"/>
              </a:spcBef>
              <a:spcAft>
                <a:spcPts val="400"/>
              </a:spcAft>
              <a:buClr>
                <a:schemeClr val="dk1"/>
              </a:buClr>
              <a:buSzPts val="1100"/>
              <a:buFont typeface="Arial"/>
              <a:buNone/>
            </a:pPr>
            <a:r>
              <a:rPr lang="en" sz="800">
                <a:solidFill>
                  <a:schemeClr val="dk2"/>
                </a:solidFill>
                <a:latin typeface="Source Sans Pro"/>
                <a:ea typeface="Source Sans Pro"/>
                <a:cs typeface="Source Sans Pro"/>
                <a:sym typeface="Source Sans Pro"/>
              </a:rPr>
              <a:t>Insert your content</a:t>
            </a:r>
            <a:endParaRPr sz="900" b="1">
              <a:solidFill>
                <a:schemeClr val="dk1"/>
              </a:solidFill>
              <a:latin typeface="Source Sans Pro"/>
              <a:ea typeface="Source Sans Pro"/>
              <a:cs typeface="Source Sans Pro"/>
              <a:sym typeface="Source Sans Pro"/>
            </a:endParaRPr>
          </a:p>
        </p:txBody>
      </p:sp>
      <p:sp>
        <p:nvSpPr>
          <p:cNvPr id="859" name="Google Shape;859;p43"/>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3"/>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3"/>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3"/>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3" name="Google Shape;863;p43"/>
          <p:cNvGrpSpPr/>
          <p:nvPr/>
        </p:nvGrpSpPr>
        <p:grpSpPr>
          <a:xfrm>
            <a:off x="8561977" y="3732397"/>
            <a:ext cx="233502" cy="171203"/>
            <a:chOff x="4610450" y="3703750"/>
            <a:chExt cx="453050" cy="332175"/>
          </a:xfrm>
        </p:grpSpPr>
        <p:sp>
          <p:nvSpPr>
            <p:cNvPr id="864" name="Google Shape;864;p4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6" name="Google Shape;866;p43"/>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7" name="Google Shape;867;p43"/>
          <p:cNvGrpSpPr/>
          <p:nvPr/>
        </p:nvGrpSpPr>
        <p:grpSpPr>
          <a:xfrm>
            <a:off x="5169556" y="543233"/>
            <a:ext cx="188198" cy="239803"/>
            <a:chOff x="1958100" y="4985350"/>
            <a:chExt cx="365150" cy="465275"/>
          </a:xfrm>
        </p:grpSpPr>
        <p:sp>
          <p:nvSpPr>
            <p:cNvPr id="868" name="Google Shape;868;p43"/>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43"/>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3"/>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1" name="Google Shape;871;p43"/>
          <p:cNvGrpSpPr/>
          <p:nvPr/>
        </p:nvGrpSpPr>
        <p:grpSpPr>
          <a:xfrm>
            <a:off x="3342459" y="2137720"/>
            <a:ext cx="283238" cy="257429"/>
            <a:chOff x="4562200" y="4968250"/>
            <a:chExt cx="549550" cy="499475"/>
          </a:xfrm>
        </p:grpSpPr>
        <p:sp>
          <p:nvSpPr>
            <p:cNvPr id="872" name="Google Shape;872;p43"/>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3"/>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3"/>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43"/>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6" name="Google Shape;876;p43"/>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7" name="Google Shape;877;p43"/>
          <p:cNvGrpSpPr/>
          <p:nvPr/>
        </p:nvGrpSpPr>
        <p:grpSpPr>
          <a:xfrm>
            <a:off x="6790078" y="2139229"/>
            <a:ext cx="278200" cy="266861"/>
            <a:chOff x="5241175" y="4959100"/>
            <a:chExt cx="539775" cy="517775"/>
          </a:xfrm>
        </p:grpSpPr>
        <p:sp>
          <p:nvSpPr>
            <p:cNvPr id="878" name="Google Shape;878;p4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0" name="Google Shape;880;p4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4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4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192</a:t>
            </a:fld>
            <a:endParaRPr/>
          </a:p>
        </p:txBody>
      </p:sp>
      <p:grpSp>
        <p:nvGrpSpPr>
          <p:cNvPr id="890" name="Google Shape;890;p44"/>
          <p:cNvGrpSpPr/>
          <p:nvPr/>
        </p:nvGrpSpPr>
        <p:grpSpPr>
          <a:xfrm>
            <a:off x="1517897" y="1537382"/>
            <a:ext cx="2964755" cy="2665372"/>
            <a:chOff x="3778727" y="4460423"/>
            <a:chExt cx="720160" cy="647438"/>
          </a:xfrm>
        </p:grpSpPr>
        <p:sp>
          <p:nvSpPr>
            <p:cNvPr id="891" name="Google Shape;89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PURCHASE</a:t>
              </a:r>
              <a:endParaRPr sz="1200" b="1" i="0" u="none" strike="noStrike" cap="none">
                <a:solidFill>
                  <a:schemeClr val="lt1"/>
                </a:solidFill>
                <a:latin typeface="Source Sans Pro"/>
                <a:ea typeface="Source Sans Pro"/>
                <a:cs typeface="Source Sans Pro"/>
                <a:sym typeface="Source Sans Pro"/>
              </a:endParaRPr>
            </a:p>
          </p:txBody>
        </p:sp>
        <p:sp>
          <p:nvSpPr>
            <p:cNvPr id="892" name="Google Shape;89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LOYALTY</a:t>
              </a:r>
              <a:endParaRPr sz="1200" b="1" i="0" u="none" strike="noStrike" cap="none">
                <a:solidFill>
                  <a:schemeClr val="lt1"/>
                </a:solidFill>
                <a:latin typeface="Source Sans Pro"/>
                <a:ea typeface="Source Sans Pro"/>
                <a:cs typeface="Source Sans Pro"/>
                <a:sym typeface="Source Sans Pro"/>
              </a:endParaRPr>
            </a:p>
          </p:txBody>
        </p:sp>
        <p:sp>
          <p:nvSpPr>
            <p:cNvPr id="893" name="Google Shape;89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AWARENESS</a:t>
              </a:r>
              <a:endParaRPr sz="1200" b="1" i="0" u="none" strike="noStrike" cap="none">
                <a:solidFill>
                  <a:schemeClr val="lt1"/>
                </a:solidFill>
                <a:latin typeface="Source Sans Pro"/>
                <a:ea typeface="Source Sans Pro"/>
                <a:cs typeface="Source Sans Pro"/>
                <a:sym typeface="Source Sans Pro"/>
              </a:endParaRPr>
            </a:p>
          </p:txBody>
        </p:sp>
        <p:sp>
          <p:nvSpPr>
            <p:cNvPr id="894" name="Google Shape;89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EVALUATION</a:t>
              </a:r>
              <a:endParaRPr sz="1200" b="1" i="0" u="none" strike="noStrike" cap="none">
                <a:solidFill>
                  <a:schemeClr val="lt1"/>
                </a:solidFill>
                <a:latin typeface="Source Sans Pro"/>
                <a:ea typeface="Source Sans Pro"/>
                <a:cs typeface="Source Sans Pro"/>
                <a:sym typeface="Source Sans Pro"/>
              </a:endParaRPr>
            </a:p>
          </p:txBody>
        </p:sp>
        <p:sp>
          <p:nvSpPr>
            <p:cNvPr id="895" name="Google Shape;89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DISCOVERY</a:t>
              </a:r>
              <a:endParaRPr sz="1200" b="1" i="0" u="none" strike="noStrike" cap="none">
                <a:solidFill>
                  <a:schemeClr val="lt1"/>
                </a:solidFill>
                <a:latin typeface="Source Sans Pro"/>
                <a:ea typeface="Source Sans Pro"/>
                <a:cs typeface="Source Sans Pro"/>
                <a:sym typeface="Source Sans Pro"/>
              </a:endParaRPr>
            </a:p>
          </p:txBody>
        </p:sp>
        <p:sp>
          <p:nvSpPr>
            <p:cNvPr id="896" name="Google Shape;89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Source Sans Pro"/>
                  <a:ea typeface="Source Sans Pro"/>
                  <a:cs typeface="Source Sans Pro"/>
                  <a:sym typeface="Source Sans Pro"/>
                </a:rPr>
                <a:t>INTENT</a:t>
              </a:r>
              <a:endParaRPr sz="1200" b="1" i="0" u="none" strike="noStrike" cap="none">
                <a:solidFill>
                  <a:schemeClr val="lt1"/>
                </a:solidFill>
                <a:latin typeface="Source Sans Pro"/>
                <a:ea typeface="Source Sans Pro"/>
                <a:cs typeface="Source Sans Pro"/>
                <a:sym typeface="Source Sans Pro"/>
              </a:endParaRPr>
            </a:p>
          </p:txBody>
        </p:sp>
        <p:sp>
          <p:nvSpPr>
            <p:cNvPr id="897" name="Google Shape;89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Source Sans Pro"/>
                <a:ea typeface="Source Sans Pro"/>
                <a:cs typeface="Source Sans Pro"/>
                <a:sym typeface="Source Sans Pro"/>
              </a:endParaRPr>
            </a:p>
          </p:txBody>
        </p:sp>
      </p:grpSp>
      <p:cxnSp>
        <p:nvCxnSpPr>
          <p:cNvPr id="898" name="Google Shape;898;p44"/>
          <p:cNvCxnSpPr/>
          <p:nvPr/>
        </p:nvCxnSpPr>
        <p:spPr>
          <a:xfrm>
            <a:off x="4417162" y="1978841"/>
            <a:ext cx="868500" cy="0"/>
          </a:xfrm>
          <a:prstGeom prst="straightConnector1">
            <a:avLst/>
          </a:prstGeom>
          <a:noFill/>
          <a:ln w="9525" cap="flat" cmpd="sng">
            <a:solidFill>
              <a:schemeClr val="accent1"/>
            </a:solidFill>
            <a:prstDash val="solid"/>
            <a:round/>
            <a:headEnd type="oval" w="med" len="med"/>
            <a:tailEnd type="oval" w="med" len="med"/>
          </a:ln>
        </p:spPr>
      </p:cxnSp>
      <p:sp>
        <p:nvSpPr>
          <p:cNvPr id="899" name="Google Shape;899;p44"/>
          <p:cNvSpPr txBox="1"/>
          <p:nvPr/>
        </p:nvSpPr>
        <p:spPr>
          <a:xfrm>
            <a:off x="5336208" y="1837471"/>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0" name="Google Shape;900;p44"/>
          <p:cNvCxnSpPr/>
          <p:nvPr/>
        </p:nvCxnSpPr>
        <p:spPr>
          <a:xfrm>
            <a:off x="4289248" y="2374581"/>
            <a:ext cx="996300" cy="0"/>
          </a:xfrm>
          <a:prstGeom prst="straightConnector1">
            <a:avLst/>
          </a:prstGeom>
          <a:noFill/>
          <a:ln w="9525" cap="flat" cmpd="sng">
            <a:solidFill>
              <a:schemeClr val="accent2"/>
            </a:solidFill>
            <a:prstDash val="solid"/>
            <a:round/>
            <a:headEnd type="oval" w="med" len="med"/>
            <a:tailEnd type="oval" w="med" len="med"/>
          </a:ln>
        </p:spPr>
      </p:cxnSp>
      <p:sp>
        <p:nvSpPr>
          <p:cNvPr id="901" name="Google Shape;901;p44"/>
          <p:cNvSpPr txBox="1"/>
          <p:nvPr/>
        </p:nvSpPr>
        <p:spPr>
          <a:xfrm>
            <a:off x="5336208" y="2233203"/>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2" name="Google Shape;902;p44"/>
          <p:cNvCxnSpPr/>
          <p:nvPr/>
        </p:nvCxnSpPr>
        <p:spPr>
          <a:xfrm>
            <a:off x="4107472" y="2770320"/>
            <a:ext cx="117810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5336208" y="2628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4" name="Google Shape;904;p44"/>
          <p:cNvCxnSpPr/>
          <p:nvPr/>
        </p:nvCxnSpPr>
        <p:spPr>
          <a:xfrm>
            <a:off x="3952627" y="3166039"/>
            <a:ext cx="1332900"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5336208" y="302466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6" name="Google Shape;906;p44"/>
          <p:cNvCxnSpPr/>
          <p:nvPr/>
        </p:nvCxnSpPr>
        <p:spPr>
          <a:xfrm>
            <a:off x="3784307" y="3561779"/>
            <a:ext cx="1501200" cy="0"/>
          </a:xfrm>
          <a:prstGeom prst="straightConnector1">
            <a:avLst/>
          </a:prstGeom>
          <a:noFill/>
          <a:ln w="9525" cap="flat" cmpd="sng">
            <a:solidFill>
              <a:schemeClr val="accent5"/>
            </a:solidFill>
            <a:prstDash val="solid"/>
            <a:round/>
            <a:headEnd type="oval" w="med" len="med"/>
            <a:tailEnd type="oval" w="med" len="med"/>
          </a:ln>
        </p:spPr>
      </p:cxnSp>
      <p:sp>
        <p:nvSpPr>
          <p:cNvPr id="907" name="Google Shape;907;p44"/>
          <p:cNvSpPr txBox="1"/>
          <p:nvPr/>
        </p:nvSpPr>
        <p:spPr>
          <a:xfrm>
            <a:off x="5336208" y="3420397"/>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cxnSp>
        <p:nvCxnSpPr>
          <p:cNvPr id="908" name="Google Shape;908;p44"/>
          <p:cNvCxnSpPr/>
          <p:nvPr/>
        </p:nvCxnSpPr>
        <p:spPr>
          <a:xfrm>
            <a:off x="3609269" y="3957498"/>
            <a:ext cx="1669200" cy="0"/>
          </a:xfrm>
          <a:prstGeom prst="straightConnector1">
            <a:avLst/>
          </a:prstGeom>
          <a:noFill/>
          <a:ln w="9525" cap="flat" cmpd="sng">
            <a:solidFill>
              <a:schemeClr val="accent6"/>
            </a:solidFill>
            <a:prstDash val="solid"/>
            <a:round/>
            <a:headEnd type="oval" w="med" len="med"/>
            <a:tailEnd type="oval" w="med" len="med"/>
          </a:ln>
        </p:spPr>
      </p:cxnSp>
      <p:sp>
        <p:nvSpPr>
          <p:cNvPr id="909" name="Google Shape;909;p44"/>
          <p:cNvSpPr txBox="1"/>
          <p:nvPr/>
        </p:nvSpPr>
        <p:spPr>
          <a:xfrm>
            <a:off x="5336208" y="381612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Source Sans Pro"/>
                <a:ea typeface="Source Sans Pro"/>
                <a:cs typeface="Source Sans Pro"/>
                <a:sym typeface="Source Sans Pro"/>
              </a:rPr>
              <a:t>Insert your content</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915" name="Google Shape;915;p4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193</a:t>
            </a:fld>
            <a:endParaRPr/>
          </a:p>
        </p:txBody>
      </p:sp>
      <p:pic>
        <p:nvPicPr>
          <p:cNvPr id="916" name="Google Shape;916;p45"/>
          <p:cNvPicPr preferRelativeResize="0"/>
          <p:nvPr/>
        </p:nvPicPr>
        <p:blipFill rotWithShape="1">
          <a:blip r:embed="rId3">
            <a:alphaModFix/>
          </a:blip>
          <a:srcRect l="19633" t="9820" b="9812"/>
          <a:stretch/>
        </p:blipFill>
        <p:spPr>
          <a:xfrm>
            <a:off x="855300" y="1607575"/>
            <a:ext cx="1489200" cy="1489200"/>
          </a:xfrm>
          <a:prstGeom prst="ellipse">
            <a:avLst/>
          </a:prstGeom>
          <a:noFill/>
          <a:ln>
            <a:noFill/>
          </a:ln>
        </p:spPr>
      </p:pic>
      <p:sp>
        <p:nvSpPr>
          <p:cNvPr id="917" name="Google Shape;917;p45"/>
          <p:cNvSpPr txBox="1"/>
          <p:nvPr/>
        </p:nvSpPr>
        <p:spPr>
          <a:xfrm>
            <a:off x="86032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Imani Jackson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18" name="Google Shape;918;p45"/>
          <p:cNvPicPr preferRelativeResize="0"/>
          <p:nvPr/>
        </p:nvPicPr>
        <p:blipFill rotWithShape="1">
          <a:blip r:embed="rId4">
            <a:alphaModFix/>
          </a:blip>
          <a:srcRect/>
          <a:stretch/>
        </p:blipFill>
        <p:spPr>
          <a:xfrm>
            <a:off x="2835025" y="1607575"/>
            <a:ext cx="1489200" cy="1489200"/>
          </a:xfrm>
          <a:prstGeom prst="ellipse">
            <a:avLst/>
          </a:prstGeom>
          <a:noFill/>
          <a:ln>
            <a:noFill/>
          </a:ln>
        </p:spPr>
      </p:pic>
      <p:sp>
        <p:nvSpPr>
          <p:cNvPr id="919" name="Google Shape;919;p45"/>
          <p:cNvSpPr txBox="1"/>
          <p:nvPr/>
        </p:nvSpPr>
        <p:spPr>
          <a:xfrm>
            <a:off x="284005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Marcos Galán</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0" name="Google Shape;920;p45"/>
          <p:cNvPicPr preferRelativeResize="0"/>
          <p:nvPr/>
        </p:nvPicPr>
        <p:blipFill rotWithShape="1">
          <a:blip r:embed="rId5">
            <a:alphaModFix/>
          </a:blip>
          <a:srcRect l="47271" t="22330" b="24940"/>
          <a:stretch/>
        </p:blipFill>
        <p:spPr>
          <a:xfrm>
            <a:off x="4814750" y="1607575"/>
            <a:ext cx="1489200" cy="1489200"/>
          </a:xfrm>
          <a:prstGeom prst="ellipse">
            <a:avLst/>
          </a:prstGeom>
          <a:noFill/>
          <a:ln>
            <a:noFill/>
          </a:ln>
        </p:spPr>
      </p:pic>
      <p:sp>
        <p:nvSpPr>
          <p:cNvPr id="921" name="Google Shape;921;p45"/>
          <p:cNvSpPr txBox="1"/>
          <p:nvPr/>
        </p:nvSpPr>
        <p:spPr>
          <a:xfrm>
            <a:off x="4819775"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Ixchel Valdía</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pic>
        <p:nvPicPr>
          <p:cNvPr id="922" name="Google Shape;922;p45"/>
          <p:cNvPicPr preferRelativeResize="0"/>
          <p:nvPr/>
        </p:nvPicPr>
        <p:blipFill rotWithShape="1">
          <a:blip r:embed="rId6">
            <a:alphaModFix/>
          </a:blip>
          <a:srcRect t="3926" b="29406"/>
          <a:stretch/>
        </p:blipFill>
        <p:spPr>
          <a:xfrm>
            <a:off x="6794475" y="1607575"/>
            <a:ext cx="1489200" cy="1489200"/>
          </a:xfrm>
          <a:prstGeom prst="ellipse">
            <a:avLst/>
          </a:prstGeom>
          <a:noFill/>
          <a:ln>
            <a:noFill/>
          </a:ln>
        </p:spPr>
      </p:pic>
      <p:sp>
        <p:nvSpPr>
          <p:cNvPr id="923" name="Google Shape;923;p45"/>
          <p:cNvSpPr txBox="1"/>
          <p:nvPr/>
        </p:nvSpPr>
        <p:spPr>
          <a:xfrm>
            <a:off x="6799500" y="32266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Source Sans Pro"/>
                <a:ea typeface="Source Sans Pro"/>
                <a:cs typeface="Source Sans Pro"/>
                <a:sym typeface="Source Sans Pro"/>
              </a:rPr>
              <a:t>Nils Årud</a:t>
            </a:r>
            <a:br>
              <a:rPr lang="en">
                <a:latin typeface="Source Sans Pro"/>
                <a:ea typeface="Source Sans Pro"/>
                <a:cs typeface="Source Sans Pro"/>
                <a:sym typeface="Source Sans Pro"/>
              </a:rPr>
            </a:br>
            <a:r>
              <a:rPr lang="en" sz="800">
                <a:solidFill>
                  <a:schemeClr val="dk2"/>
                </a:solidFill>
                <a:latin typeface="Source Sans Pro"/>
                <a:ea typeface="Source Sans Pro"/>
                <a:cs typeface="Source Sans Pro"/>
                <a:sym typeface="Source Sans Pro"/>
              </a:rPr>
              <a:t>JOB TITLE</a:t>
            </a:r>
            <a:endParaRPr sz="800">
              <a:solidFill>
                <a:schemeClr val="dk2"/>
              </a:solidFill>
              <a:latin typeface="Source Sans Pro"/>
              <a:ea typeface="Source Sans Pro"/>
              <a:cs typeface="Source Sans Pro"/>
              <a:sym typeface="Source Sans Pro"/>
            </a:endParaRPr>
          </a:p>
          <a:p>
            <a:pPr marL="0" lvl="0" indent="0" algn="ctr" rtl="0">
              <a:spcBef>
                <a:spcPts val="400"/>
              </a:spcBef>
              <a:spcAft>
                <a:spcPts val="0"/>
              </a:spcAft>
              <a:buNone/>
            </a:pPr>
            <a:r>
              <a:rPr lang="en" sz="900">
                <a:solidFill>
                  <a:schemeClr val="dk2"/>
                </a:solidFill>
                <a:latin typeface="Source Sans Pro"/>
                <a:ea typeface="Source Sans Pro"/>
                <a:cs typeface="Source Sans Pro"/>
                <a:sym typeface="Source Sans Pro"/>
              </a:rPr>
              <a:t>Blue is the colour of the clear sky and the deep sea</a:t>
            </a:r>
            <a:endParaRPr>
              <a:latin typeface="Source Sans Pro"/>
              <a:ea typeface="Source Sans Pro"/>
              <a:cs typeface="Source Sans Pro"/>
              <a:sym typeface="Source Sans Pro"/>
            </a:endParaRPr>
          </a:p>
          <a:p>
            <a:pPr marL="0" lvl="0" indent="0" algn="ctr" rtl="0">
              <a:spcBef>
                <a:spcPts val="400"/>
              </a:spcBef>
              <a:spcAft>
                <a:spcPts val="400"/>
              </a:spcAft>
              <a:buNone/>
            </a:pPr>
            <a:endParaRPr>
              <a:latin typeface="Source Sans Pro"/>
              <a:ea typeface="Source Sans Pro"/>
              <a:cs typeface="Source Sans Pro"/>
              <a:sym typeface="Source Sans Pro"/>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29" name="Google Shape;929;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6"/>
          <p:cNvGrpSpPr/>
          <p:nvPr/>
        </p:nvGrpSpPr>
        <p:grpSpPr>
          <a:xfrm>
            <a:off x="638150" y="467111"/>
            <a:ext cx="7867750" cy="4209098"/>
            <a:chOff x="638138" y="467100"/>
            <a:chExt cx="7867750" cy="4194000"/>
          </a:xfrm>
        </p:grpSpPr>
        <p:cxnSp>
          <p:nvCxnSpPr>
            <p:cNvPr id="931" name="Google Shape;93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8" name="Google Shape;96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2" name="Google Shape;97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3" name="Google Shape;97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4" name="Google Shape;97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5" name="Google Shape;97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76" name="Google Shape;97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977" name="Google Shape;977;p4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194</a:t>
            </a:fld>
            <a:endParaRPr/>
          </a:p>
        </p:txBody>
      </p:sp>
      <p:grpSp>
        <p:nvGrpSpPr>
          <p:cNvPr id="978" name="Google Shape;978;p46"/>
          <p:cNvGrpSpPr/>
          <p:nvPr/>
        </p:nvGrpSpPr>
        <p:grpSpPr>
          <a:xfrm>
            <a:off x="467107" y="642473"/>
            <a:ext cx="8209755" cy="3858239"/>
            <a:chOff x="467088" y="642474"/>
            <a:chExt cx="4194000" cy="3858239"/>
          </a:xfrm>
        </p:grpSpPr>
        <p:cxnSp>
          <p:nvCxnSpPr>
            <p:cNvPr id="979" name="Google Shape;97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2" name="Google Shape;98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3" name="Google Shape;98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4" name="Google Shape;98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5" name="Google Shape;98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6" name="Google Shape;98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7" name="Google Shape;98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8" name="Google Shape;98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89" name="Google Shape;98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0" name="Google Shape;99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1" name="Google Shape;99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2" name="Google Shape;99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3" name="Google Shape;99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4" name="Google Shape;99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5" name="Google Shape;99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6" name="Google Shape;99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000" name="Google Shape;100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001" name="Google Shape;1001;p46"/>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1002" name="Google Shape;1002;p46"/>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1003" name="Google Shape;100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1</a:t>
            </a:r>
            <a:endParaRPr sz="800">
              <a:solidFill>
                <a:schemeClr val="dk2"/>
              </a:solidFill>
              <a:latin typeface="Source Sans Pro"/>
              <a:ea typeface="Source Sans Pro"/>
              <a:cs typeface="Source Sans Pro"/>
              <a:sym typeface="Source Sans Pro"/>
            </a:endParaRPr>
          </a:p>
        </p:txBody>
      </p:sp>
      <p:sp>
        <p:nvSpPr>
          <p:cNvPr id="1004" name="Google Shape;100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1</a:t>
            </a:r>
            <a:endParaRPr sz="800">
              <a:solidFill>
                <a:schemeClr val="dk2"/>
              </a:solidFill>
              <a:latin typeface="Source Sans Pro"/>
              <a:ea typeface="Source Sans Pro"/>
              <a:cs typeface="Source Sans Pro"/>
              <a:sym typeface="Source Sans Pro"/>
            </a:endParaRPr>
          </a:p>
        </p:txBody>
      </p:sp>
      <p:sp>
        <p:nvSpPr>
          <p:cNvPr id="1005" name="Google Shape;100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LOW VALUE 2</a:t>
            </a:r>
            <a:endParaRPr sz="800">
              <a:solidFill>
                <a:schemeClr val="dk2"/>
              </a:solidFill>
              <a:latin typeface="Source Sans Pro"/>
              <a:ea typeface="Source Sans Pro"/>
              <a:cs typeface="Source Sans Pro"/>
              <a:sym typeface="Source Sans Pro"/>
            </a:endParaRPr>
          </a:p>
        </p:txBody>
      </p:sp>
      <p:sp>
        <p:nvSpPr>
          <p:cNvPr id="1006" name="Google Shape;100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Source Sans Pro"/>
                <a:ea typeface="Source Sans Pro"/>
                <a:cs typeface="Source Sans Pro"/>
                <a:sym typeface="Source Sans Pro"/>
              </a:rPr>
              <a:t>HIGH VALUE 2</a:t>
            </a:r>
            <a:endParaRPr sz="800">
              <a:solidFill>
                <a:schemeClr val="dk2"/>
              </a:solidFill>
              <a:latin typeface="Source Sans Pro"/>
              <a:ea typeface="Source Sans Pro"/>
              <a:cs typeface="Source Sans Pro"/>
              <a:sym typeface="Source Sans Pro"/>
            </a:endParaRPr>
          </a:p>
        </p:txBody>
      </p:sp>
      <p:sp>
        <p:nvSpPr>
          <p:cNvPr id="1007" name="Google Shape;1007;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Our company</a:t>
            </a:r>
            <a:endParaRPr sz="800">
              <a:solidFill>
                <a:schemeClr val="lt1"/>
              </a:solidFill>
              <a:latin typeface="Source Sans Pro"/>
              <a:ea typeface="Source Sans Pro"/>
              <a:cs typeface="Source Sans Pro"/>
              <a:sym typeface="Source Sans Pro"/>
            </a:endParaRPr>
          </a:p>
        </p:txBody>
      </p:sp>
      <p:sp>
        <p:nvSpPr>
          <p:cNvPr id="1008" name="Google Shape;1008;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09" name="Google Shape;1009;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0" name="Google Shape;1010;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1" name="Google Shape;1011;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2" name="Google Shape;1012;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
        <p:nvSpPr>
          <p:cNvPr id="1013" name="Google Shape;1013;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Source Sans Pro"/>
                <a:ea typeface="Source Sans Pro"/>
                <a:cs typeface="Source Sans Pro"/>
                <a:sym typeface="Source Sans Pro"/>
              </a:rPr>
              <a:t>Competitor</a:t>
            </a:r>
            <a:endParaRPr sz="800">
              <a:solidFill>
                <a:schemeClr val="lt1"/>
              </a:solidFill>
              <a:latin typeface="Source Sans Pro"/>
              <a:ea typeface="Source Sans Pro"/>
              <a:cs typeface="Source Sans Pro"/>
              <a:sym typeface="Source Sans Pro"/>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1019" name="Google Shape;1019;p4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195</a:t>
            </a:fld>
            <a:endParaRPr/>
          </a:p>
        </p:txBody>
      </p:sp>
      <p:graphicFrame>
        <p:nvGraphicFramePr>
          <p:cNvPr id="1020" name="Google Shape;1020;p47"/>
          <p:cNvGraphicFramePr/>
          <p:nvPr/>
        </p:nvGraphicFramePr>
        <p:xfrm>
          <a:off x="755750" y="1474725"/>
          <a:ext cx="3000000" cy="3000000"/>
        </p:xfrm>
        <a:graphic>
          <a:graphicData uri="http://schemas.openxmlformats.org/drawingml/2006/table">
            <a:tbl>
              <a:tblPr>
                <a:noFill/>
                <a:tableStyleId>{C82E05BE-877C-40BA-BEE6-E4ECDAF45F91}</a:tableStyleId>
              </a:tblPr>
              <a:tblGrid>
                <a:gridCol w="765350">
                  <a:extLst>
                    <a:ext uri="{9D8B030D-6E8A-4147-A177-3AD203B41FA5}">
                      <a16:colId xmlns:a16="http://schemas.microsoft.com/office/drawing/2014/main" val="20000"/>
                    </a:ext>
                  </a:extLst>
                </a:gridCol>
                <a:gridCol w="978725">
                  <a:extLst>
                    <a:ext uri="{9D8B030D-6E8A-4147-A177-3AD203B41FA5}">
                      <a16:colId xmlns:a16="http://schemas.microsoft.com/office/drawing/2014/main" val="20001"/>
                    </a:ext>
                  </a:extLst>
                </a:gridCol>
                <a:gridCol w="978725">
                  <a:extLst>
                    <a:ext uri="{9D8B030D-6E8A-4147-A177-3AD203B41FA5}">
                      <a16:colId xmlns:a16="http://schemas.microsoft.com/office/drawing/2014/main" val="20002"/>
                    </a:ext>
                  </a:extLst>
                </a:gridCol>
                <a:gridCol w="978725">
                  <a:extLst>
                    <a:ext uri="{9D8B030D-6E8A-4147-A177-3AD203B41FA5}">
                      <a16:colId xmlns:a16="http://schemas.microsoft.com/office/drawing/2014/main" val="20003"/>
                    </a:ext>
                  </a:extLst>
                </a:gridCol>
                <a:gridCol w="978725">
                  <a:extLst>
                    <a:ext uri="{9D8B030D-6E8A-4147-A177-3AD203B41FA5}">
                      <a16:colId xmlns:a16="http://schemas.microsoft.com/office/drawing/2014/main" val="20004"/>
                    </a:ext>
                  </a:extLst>
                </a:gridCol>
                <a:gridCol w="978725">
                  <a:extLst>
                    <a:ext uri="{9D8B030D-6E8A-4147-A177-3AD203B41FA5}">
                      <a16:colId xmlns:a16="http://schemas.microsoft.com/office/drawing/2014/main" val="20005"/>
                    </a:ext>
                  </a:extLst>
                </a:gridCol>
                <a:gridCol w="978725">
                  <a:extLst>
                    <a:ext uri="{9D8B030D-6E8A-4147-A177-3AD203B41FA5}">
                      <a16:colId xmlns:a16="http://schemas.microsoft.com/office/drawing/2014/main" val="20006"/>
                    </a:ext>
                  </a:extLst>
                </a:gridCol>
                <a:gridCol w="978725">
                  <a:extLst>
                    <a:ext uri="{9D8B030D-6E8A-4147-A177-3AD203B41FA5}">
                      <a16:colId xmlns:a16="http://schemas.microsoft.com/office/drawing/2014/main" val="20007"/>
                    </a:ext>
                  </a:extLst>
                </a:gridCol>
              </a:tblGrid>
              <a:tr h="251800">
                <a:tc>
                  <a:txBody>
                    <a:bodyPr/>
                    <a:lstStyle/>
                    <a:p>
                      <a:pPr marL="0" lvl="0" indent="0" algn="r"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SUNDAY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MONDAY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TUESDAY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WEDNESDAY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THURSDAY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FRIDAY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Source Sans Pro"/>
                          <a:ea typeface="Source Sans Pro"/>
                          <a:cs typeface="Source Sans Pro"/>
                          <a:sym typeface="Source Sans Pro"/>
                        </a:rPr>
                        <a:t>SATURDAY</a:t>
                      </a:r>
                      <a:endParaRPr sz="700">
                        <a:solidFill>
                          <a:schemeClr val="lt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9:00 - 9:45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10:00 - 10:45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11:00 - 11:45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12:00 - 13:15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 Free time</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13:30 - 14:15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14:30 - 15:15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6550">
                <a:tc>
                  <a:txBody>
                    <a:bodyPr/>
                    <a:lstStyle/>
                    <a:p>
                      <a:pPr marL="0" lvl="0" indent="0" algn="r" rtl="0">
                        <a:spcBef>
                          <a:spcPts val="0"/>
                        </a:spcBef>
                        <a:spcAft>
                          <a:spcPts val="0"/>
                        </a:spcAft>
                        <a:buNone/>
                      </a:pPr>
                      <a:r>
                        <a:rPr lang="en" sz="800">
                          <a:solidFill>
                            <a:schemeClr val="dk2"/>
                          </a:solidFill>
                          <a:latin typeface="Source Sans Pro"/>
                          <a:ea typeface="Source Sans Pro"/>
                          <a:cs typeface="Source Sans Pro"/>
                          <a:sym typeface="Source Sans Pro"/>
                        </a:rPr>
                        <a:t>15:30 - 16:15</a:t>
                      </a:r>
                      <a:endParaRPr sz="800">
                        <a:solidFill>
                          <a:schemeClr val="dk2"/>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Source Sans Pro"/>
                          <a:ea typeface="Source Sans Pro"/>
                          <a:cs typeface="Source Sans Pro"/>
                          <a:sym typeface="Source Sans Pro"/>
                        </a:rPr>
                        <a:t>Task</a:t>
                      </a:r>
                      <a:endParaRPr sz="800">
                        <a:solidFill>
                          <a:schemeClr val="dk1"/>
                        </a:solidFill>
                        <a:latin typeface="Source Sans Pro"/>
                        <a:ea typeface="Source Sans Pro"/>
                        <a:cs typeface="Source Sans Pro"/>
                        <a:sym typeface="Source Sans Pr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4"/>
        <p:cNvGrpSpPr/>
        <p:nvPr/>
      </p:nvGrpSpPr>
      <p:grpSpPr>
        <a:xfrm>
          <a:off x="0" y="0"/>
          <a:ext cx="0" cy="0"/>
          <a:chOff x="0" y="0"/>
          <a:chExt cx="0" cy="0"/>
        </a:xfrm>
      </p:grpSpPr>
      <p:grpSp>
        <p:nvGrpSpPr>
          <p:cNvPr id="1025" name="Google Shape;1025;p48"/>
          <p:cNvGrpSpPr/>
          <p:nvPr/>
        </p:nvGrpSpPr>
        <p:grpSpPr>
          <a:xfrm>
            <a:off x="358968" y="342338"/>
            <a:ext cx="347107" cy="438984"/>
            <a:chOff x="584925" y="238125"/>
            <a:chExt cx="415200" cy="525100"/>
          </a:xfrm>
        </p:grpSpPr>
        <p:sp>
          <p:nvSpPr>
            <p:cNvPr id="1026" name="Google Shape;1026;p4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8"/>
          <p:cNvGrpSpPr/>
          <p:nvPr/>
        </p:nvGrpSpPr>
        <p:grpSpPr>
          <a:xfrm>
            <a:off x="910227" y="406125"/>
            <a:ext cx="371623" cy="309362"/>
            <a:chOff x="1244325" y="314425"/>
            <a:chExt cx="444525" cy="370050"/>
          </a:xfrm>
        </p:grpSpPr>
        <p:sp>
          <p:nvSpPr>
            <p:cNvPr id="1033" name="Google Shape;1033;p4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1481925" y="404599"/>
            <a:ext cx="355300" cy="312413"/>
            <a:chOff x="1928175" y="312600"/>
            <a:chExt cx="425000" cy="373700"/>
          </a:xfrm>
        </p:grpSpPr>
        <p:sp>
          <p:nvSpPr>
            <p:cNvPr id="1036" name="Google Shape;1036;p4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48"/>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8"/>
          <p:cNvGrpSpPr/>
          <p:nvPr/>
        </p:nvGrpSpPr>
        <p:grpSpPr>
          <a:xfrm>
            <a:off x="3145963" y="388276"/>
            <a:ext cx="408386" cy="345080"/>
            <a:chOff x="3918650" y="293075"/>
            <a:chExt cx="488500" cy="412775"/>
          </a:xfrm>
        </p:grpSpPr>
        <p:sp>
          <p:nvSpPr>
            <p:cNvPr id="1041" name="Google Shape;1041;p4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8"/>
          <p:cNvGrpSpPr/>
          <p:nvPr/>
        </p:nvGrpSpPr>
        <p:grpSpPr>
          <a:xfrm>
            <a:off x="3745730" y="362235"/>
            <a:ext cx="335905" cy="397142"/>
            <a:chOff x="4636075" y="261925"/>
            <a:chExt cx="401800" cy="475050"/>
          </a:xfrm>
        </p:grpSpPr>
        <p:sp>
          <p:nvSpPr>
            <p:cNvPr id="1045" name="Google Shape;1045;p4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 name="Google Shape;1049;p48"/>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48"/>
          <p:cNvGrpSpPr/>
          <p:nvPr/>
        </p:nvGrpSpPr>
        <p:grpSpPr>
          <a:xfrm>
            <a:off x="4872282" y="395424"/>
            <a:ext cx="336908" cy="330262"/>
            <a:chOff x="5983625" y="301625"/>
            <a:chExt cx="403000" cy="395050"/>
          </a:xfrm>
        </p:grpSpPr>
        <p:sp>
          <p:nvSpPr>
            <p:cNvPr id="1051" name="Google Shape;1051;p4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8358" y="392853"/>
            <a:ext cx="331808" cy="331307"/>
            <a:chOff x="6660750" y="298550"/>
            <a:chExt cx="396900" cy="396300"/>
          </a:xfrm>
        </p:grpSpPr>
        <p:sp>
          <p:nvSpPr>
            <p:cNvPr id="1072" name="Google Shape;1072;p4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8"/>
          <p:cNvGrpSpPr/>
          <p:nvPr/>
        </p:nvGrpSpPr>
        <p:grpSpPr>
          <a:xfrm>
            <a:off x="358968" y="914538"/>
            <a:ext cx="347107" cy="420111"/>
            <a:chOff x="584925" y="922575"/>
            <a:chExt cx="415200" cy="502525"/>
          </a:xfrm>
        </p:grpSpPr>
        <p:sp>
          <p:nvSpPr>
            <p:cNvPr id="1075" name="Google Shape;1075;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48"/>
          <p:cNvGrpSpPr/>
          <p:nvPr/>
        </p:nvGrpSpPr>
        <p:grpSpPr>
          <a:xfrm>
            <a:off x="912275" y="904841"/>
            <a:ext cx="367547" cy="437980"/>
            <a:chOff x="1246775" y="910975"/>
            <a:chExt cx="439650" cy="523900"/>
          </a:xfrm>
        </p:grpSpPr>
        <p:sp>
          <p:nvSpPr>
            <p:cNvPr id="1079" name="Google Shape;1079;p4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8"/>
          <p:cNvGrpSpPr/>
          <p:nvPr/>
        </p:nvGrpSpPr>
        <p:grpSpPr>
          <a:xfrm>
            <a:off x="1480400" y="975274"/>
            <a:ext cx="358351" cy="298118"/>
            <a:chOff x="1926350" y="995225"/>
            <a:chExt cx="428650" cy="356600"/>
          </a:xfrm>
        </p:grpSpPr>
        <p:sp>
          <p:nvSpPr>
            <p:cNvPr id="1083" name="Google Shape;1083;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48"/>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8"/>
          <p:cNvGrpSpPr/>
          <p:nvPr/>
        </p:nvGrpSpPr>
        <p:grpSpPr>
          <a:xfrm>
            <a:off x="4302631" y="952827"/>
            <a:ext cx="349155" cy="349657"/>
            <a:chOff x="5302225" y="968375"/>
            <a:chExt cx="417650" cy="418250"/>
          </a:xfrm>
        </p:grpSpPr>
        <p:sp>
          <p:nvSpPr>
            <p:cNvPr id="1092" name="Google Shape;1092;p4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4824295" y="913514"/>
            <a:ext cx="432881" cy="421637"/>
            <a:chOff x="5926225" y="921350"/>
            <a:chExt cx="517800" cy="504350"/>
          </a:xfrm>
        </p:grpSpPr>
        <p:sp>
          <p:nvSpPr>
            <p:cNvPr id="1095" name="Google Shape;109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5402118" y="921686"/>
            <a:ext cx="404290" cy="405314"/>
            <a:chOff x="6617400" y="931125"/>
            <a:chExt cx="483600" cy="484825"/>
          </a:xfrm>
        </p:grpSpPr>
        <p:sp>
          <p:nvSpPr>
            <p:cNvPr id="1098" name="Google Shape;1098;p4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337525" y="1551048"/>
            <a:ext cx="389994" cy="273623"/>
            <a:chOff x="559275" y="1683950"/>
            <a:chExt cx="466500" cy="327300"/>
          </a:xfrm>
        </p:grpSpPr>
        <p:sp>
          <p:nvSpPr>
            <p:cNvPr id="1101" name="Google Shape;1101;p4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901052" y="1496958"/>
            <a:ext cx="389994" cy="381822"/>
            <a:chOff x="1233350" y="1619250"/>
            <a:chExt cx="466500" cy="456725"/>
          </a:xfrm>
        </p:grpSpPr>
        <p:sp>
          <p:nvSpPr>
            <p:cNvPr id="1104" name="Google Shape;1104;p4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8"/>
          <p:cNvGrpSpPr/>
          <p:nvPr/>
        </p:nvGrpSpPr>
        <p:grpSpPr>
          <a:xfrm>
            <a:off x="1476826" y="1505109"/>
            <a:ext cx="365499" cy="365499"/>
            <a:chOff x="1922075" y="1629000"/>
            <a:chExt cx="437200" cy="437200"/>
          </a:xfrm>
        </p:grpSpPr>
        <p:sp>
          <p:nvSpPr>
            <p:cNvPr id="1109" name="Google Shape;1109;p4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8"/>
          <p:cNvGrpSpPr/>
          <p:nvPr/>
        </p:nvGrpSpPr>
        <p:grpSpPr>
          <a:xfrm>
            <a:off x="2038827" y="1503584"/>
            <a:ext cx="368551" cy="368551"/>
            <a:chOff x="2594325" y="1627175"/>
            <a:chExt cx="440850" cy="440850"/>
          </a:xfrm>
        </p:grpSpPr>
        <p:sp>
          <p:nvSpPr>
            <p:cNvPr id="1112" name="Google Shape;1112;p4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8"/>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48"/>
          <p:cNvGrpSpPr/>
          <p:nvPr/>
        </p:nvGrpSpPr>
        <p:grpSpPr>
          <a:xfrm>
            <a:off x="3200595" y="1476017"/>
            <a:ext cx="299121" cy="423685"/>
            <a:chOff x="3984000" y="1594200"/>
            <a:chExt cx="357800" cy="506800"/>
          </a:xfrm>
        </p:grpSpPr>
        <p:sp>
          <p:nvSpPr>
            <p:cNvPr id="1117" name="Google Shape;1117;p4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8"/>
          <p:cNvGrpSpPr/>
          <p:nvPr/>
        </p:nvGrpSpPr>
        <p:grpSpPr>
          <a:xfrm>
            <a:off x="3716637" y="1566869"/>
            <a:ext cx="394090" cy="241980"/>
            <a:chOff x="4601275" y="1702875"/>
            <a:chExt cx="471400" cy="289450"/>
          </a:xfrm>
        </p:grpSpPr>
        <p:sp>
          <p:nvSpPr>
            <p:cNvPr id="1120" name="Google Shape;1120;p4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8"/>
          <p:cNvGrpSpPr/>
          <p:nvPr/>
        </p:nvGrpSpPr>
        <p:grpSpPr>
          <a:xfrm>
            <a:off x="4299057" y="1507659"/>
            <a:ext cx="356303" cy="360400"/>
            <a:chOff x="5297950" y="1632050"/>
            <a:chExt cx="426200" cy="431100"/>
          </a:xfrm>
        </p:grpSpPr>
        <p:sp>
          <p:nvSpPr>
            <p:cNvPr id="1126" name="Google Shape;1126;p4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8"/>
          <p:cNvGrpSpPr/>
          <p:nvPr/>
        </p:nvGrpSpPr>
        <p:grpSpPr>
          <a:xfrm>
            <a:off x="4861560" y="1496958"/>
            <a:ext cx="358351" cy="381822"/>
            <a:chOff x="5970800" y="1619250"/>
            <a:chExt cx="428650" cy="456725"/>
          </a:xfrm>
        </p:grpSpPr>
        <p:sp>
          <p:nvSpPr>
            <p:cNvPr id="1129" name="Google Shape;1129;p4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8"/>
          <p:cNvGrpSpPr/>
          <p:nvPr/>
        </p:nvGrpSpPr>
        <p:grpSpPr>
          <a:xfrm>
            <a:off x="5408764" y="1492360"/>
            <a:ext cx="401719" cy="366502"/>
            <a:chOff x="6625350" y="1613750"/>
            <a:chExt cx="480525" cy="438400"/>
          </a:xfrm>
        </p:grpSpPr>
        <p:sp>
          <p:nvSpPr>
            <p:cNvPr id="1135" name="Google Shape;1135;p4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8"/>
          <p:cNvGrpSpPr/>
          <p:nvPr/>
        </p:nvGrpSpPr>
        <p:grpSpPr>
          <a:xfrm>
            <a:off x="380913" y="2088554"/>
            <a:ext cx="303217" cy="325685"/>
            <a:chOff x="611175" y="2326900"/>
            <a:chExt cx="362700" cy="389575"/>
          </a:xfrm>
        </p:grpSpPr>
        <p:sp>
          <p:nvSpPr>
            <p:cNvPr id="1141" name="Google Shape;1141;p4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8"/>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48"/>
          <p:cNvGrpSpPr/>
          <p:nvPr/>
        </p:nvGrpSpPr>
        <p:grpSpPr>
          <a:xfrm>
            <a:off x="2701378" y="2036492"/>
            <a:ext cx="170502" cy="425733"/>
            <a:chOff x="3386850" y="2264625"/>
            <a:chExt cx="203950" cy="509250"/>
          </a:xfrm>
        </p:grpSpPr>
        <p:sp>
          <p:nvSpPr>
            <p:cNvPr id="1149" name="Google Shape;1149;p4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8"/>
          <p:cNvGrpSpPr/>
          <p:nvPr/>
        </p:nvGrpSpPr>
        <p:grpSpPr>
          <a:xfrm>
            <a:off x="3843751" y="2090602"/>
            <a:ext cx="139863" cy="317513"/>
            <a:chOff x="4753325" y="2329350"/>
            <a:chExt cx="167300" cy="379800"/>
          </a:xfrm>
        </p:grpSpPr>
        <p:sp>
          <p:nvSpPr>
            <p:cNvPr id="1152" name="Google Shape;1152;p4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8"/>
          <p:cNvGrpSpPr/>
          <p:nvPr/>
        </p:nvGrpSpPr>
        <p:grpSpPr>
          <a:xfrm>
            <a:off x="3277654" y="2038519"/>
            <a:ext cx="145004" cy="421658"/>
            <a:chOff x="4076175" y="2267050"/>
            <a:chExt cx="173450" cy="504375"/>
          </a:xfrm>
        </p:grpSpPr>
        <p:sp>
          <p:nvSpPr>
            <p:cNvPr id="1155" name="Google Shape;1155;p4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48"/>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48"/>
          <p:cNvGrpSpPr/>
          <p:nvPr/>
        </p:nvGrpSpPr>
        <p:grpSpPr>
          <a:xfrm>
            <a:off x="4865134" y="2089056"/>
            <a:ext cx="351204" cy="324661"/>
            <a:chOff x="5975075" y="2327500"/>
            <a:chExt cx="420100" cy="388350"/>
          </a:xfrm>
        </p:grpSpPr>
        <p:sp>
          <p:nvSpPr>
            <p:cNvPr id="1159" name="Google Shape;1159;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5496544" y="2079358"/>
            <a:ext cx="215437" cy="351204"/>
            <a:chOff x="6730350" y="2315900"/>
            <a:chExt cx="257700" cy="420100"/>
          </a:xfrm>
        </p:grpSpPr>
        <p:sp>
          <p:nvSpPr>
            <p:cNvPr id="1162" name="Google Shape;1162;p4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8"/>
          <p:cNvGrpSpPr/>
          <p:nvPr/>
        </p:nvGrpSpPr>
        <p:grpSpPr>
          <a:xfrm>
            <a:off x="477889" y="2615840"/>
            <a:ext cx="109265" cy="398166"/>
            <a:chOff x="727175" y="2957625"/>
            <a:chExt cx="130700" cy="476275"/>
          </a:xfrm>
        </p:grpSpPr>
        <p:sp>
          <p:nvSpPr>
            <p:cNvPr id="1168" name="Google Shape;1168;p4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8"/>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48"/>
          <p:cNvGrpSpPr/>
          <p:nvPr/>
        </p:nvGrpSpPr>
        <p:grpSpPr>
          <a:xfrm>
            <a:off x="2029631" y="2628589"/>
            <a:ext cx="386943" cy="372647"/>
            <a:chOff x="2583325" y="2972875"/>
            <a:chExt cx="462850" cy="445750"/>
          </a:xfrm>
        </p:grpSpPr>
        <p:sp>
          <p:nvSpPr>
            <p:cNvPr id="1173" name="Google Shape;1173;p4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8"/>
          <p:cNvGrpSpPr/>
          <p:nvPr/>
        </p:nvGrpSpPr>
        <p:grpSpPr>
          <a:xfrm>
            <a:off x="2579886" y="2684246"/>
            <a:ext cx="413486" cy="261355"/>
            <a:chOff x="3241525" y="3039450"/>
            <a:chExt cx="494600" cy="312625"/>
          </a:xfrm>
        </p:grpSpPr>
        <p:sp>
          <p:nvSpPr>
            <p:cNvPr id="1176" name="Google Shape;1176;p4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8"/>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8"/>
          <p:cNvGrpSpPr/>
          <p:nvPr/>
        </p:nvGrpSpPr>
        <p:grpSpPr>
          <a:xfrm>
            <a:off x="4263318" y="2656679"/>
            <a:ext cx="427781" cy="316489"/>
            <a:chOff x="5255200" y="3006475"/>
            <a:chExt cx="511700" cy="378575"/>
          </a:xfrm>
        </p:grpSpPr>
        <p:sp>
          <p:nvSpPr>
            <p:cNvPr id="1180" name="Google Shape;1180;p4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8"/>
          <p:cNvGrpSpPr/>
          <p:nvPr/>
        </p:nvGrpSpPr>
        <p:grpSpPr>
          <a:xfrm>
            <a:off x="3177104" y="2638308"/>
            <a:ext cx="346104" cy="353231"/>
            <a:chOff x="3955900" y="2984500"/>
            <a:chExt cx="414000" cy="422525"/>
          </a:xfrm>
        </p:grpSpPr>
        <p:sp>
          <p:nvSpPr>
            <p:cNvPr id="1183" name="Google Shape;1183;p4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8"/>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48"/>
          <p:cNvGrpSpPr/>
          <p:nvPr/>
        </p:nvGrpSpPr>
        <p:grpSpPr>
          <a:xfrm>
            <a:off x="5472049" y="2633187"/>
            <a:ext cx="264427" cy="375719"/>
            <a:chOff x="6701050" y="2978375"/>
            <a:chExt cx="316300" cy="449425"/>
          </a:xfrm>
        </p:grpSpPr>
        <p:sp>
          <p:nvSpPr>
            <p:cNvPr id="1189" name="Google Shape;1189;p4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8"/>
          <p:cNvGrpSpPr/>
          <p:nvPr/>
        </p:nvGrpSpPr>
        <p:grpSpPr>
          <a:xfrm>
            <a:off x="907677" y="3251848"/>
            <a:ext cx="376743" cy="253204"/>
            <a:chOff x="1241275" y="3718400"/>
            <a:chExt cx="450650" cy="302875"/>
          </a:xfrm>
        </p:grpSpPr>
        <p:sp>
          <p:nvSpPr>
            <p:cNvPr id="1192" name="Google Shape;1192;p4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8"/>
          <p:cNvGrpSpPr/>
          <p:nvPr/>
        </p:nvGrpSpPr>
        <p:grpSpPr>
          <a:xfrm>
            <a:off x="1476324" y="3232453"/>
            <a:ext cx="366502" cy="292496"/>
            <a:chOff x="1921475" y="3695200"/>
            <a:chExt cx="438400" cy="349875"/>
          </a:xfrm>
        </p:grpSpPr>
        <p:sp>
          <p:nvSpPr>
            <p:cNvPr id="1197" name="Google Shape;1197;p4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2043425" y="3227855"/>
            <a:ext cx="359355" cy="301190"/>
            <a:chOff x="2599825" y="3689700"/>
            <a:chExt cx="429850" cy="360275"/>
          </a:xfrm>
        </p:grpSpPr>
        <p:sp>
          <p:nvSpPr>
            <p:cNvPr id="1201" name="Google Shape;1201;p4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8"/>
          <p:cNvGrpSpPr/>
          <p:nvPr/>
        </p:nvGrpSpPr>
        <p:grpSpPr>
          <a:xfrm>
            <a:off x="2624299" y="3196714"/>
            <a:ext cx="324661" cy="338956"/>
            <a:chOff x="3294650" y="3652450"/>
            <a:chExt cx="388350" cy="405450"/>
          </a:xfrm>
        </p:grpSpPr>
        <p:sp>
          <p:nvSpPr>
            <p:cNvPr id="1204" name="Google Shape;1204;p4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8"/>
          <p:cNvGrpSpPr/>
          <p:nvPr/>
        </p:nvGrpSpPr>
        <p:grpSpPr>
          <a:xfrm>
            <a:off x="3160781" y="3239601"/>
            <a:ext cx="378750" cy="277698"/>
            <a:chOff x="3936375" y="3703750"/>
            <a:chExt cx="453050" cy="332175"/>
          </a:xfrm>
        </p:grpSpPr>
        <p:sp>
          <p:nvSpPr>
            <p:cNvPr id="1208" name="Google Shape;1208;p4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8"/>
          <p:cNvGrpSpPr/>
          <p:nvPr/>
        </p:nvGrpSpPr>
        <p:grpSpPr>
          <a:xfrm>
            <a:off x="3724307" y="3239601"/>
            <a:ext cx="378750" cy="277698"/>
            <a:chOff x="4610450" y="3703750"/>
            <a:chExt cx="453050" cy="332175"/>
          </a:xfrm>
        </p:grpSpPr>
        <p:sp>
          <p:nvSpPr>
            <p:cNvPr id="1214" name="Google Shape;1214;p4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8"/>
          <p:cNvGrpSpPr/>
          <p:nvPr/>
        </p:nvGrpSpPr>
        <p:grpSpPr>
          <a:xfrm>
            <a:off x="4301106" y="3211532"/>
            <a:ext cx="352207" cy="333836"/>
            <a:chOff x="5300400" y="3670175"/>
            <a:chExt cx="421300" cy="399325"/>
          </a:xfrm>
        </p:grpSpPr>
        <p:sp>
          <p:nvSpPr>
            <p:cNvPr id="1217" name="Google Shape;1217;p4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8"/>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48"/>
          <p:cNvGrpSpPr/>
          <p:nvPr/>
        </p:nvGrpSpPr>
        <p:grpSpPr>
          <a:xfrm>
            <a:off x="5433259" y="3207435"/>
            <a:ext cx="342008" cy="342029"/>
            <a:chOff x="6654650" y="3665275"/>
            <a:chExt cx="409100" cy="409125"/>
          </a:xfrm>
        </p:grpSpPr>
        <p:sp>
          <p:nvSpPr>
            <p:cNvPr id="1224" name="Google Shape;1224;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8"/>
          <p:cNvGrpSpPr/>
          <p:nvPr/>
        </p:nvGrpSpPr>
        <p:grpSpPr>
          <a:xfrm>
            <a:off x="347223" y="3756667"/>
            <a:ext cx="370599" cy="370620"/>
            <a:chOff x="570875" y="4322250"/>
            <a:chExt cx="443300" cy="443325"/>
          </a:xfrm>
        </p:grpSpPr>
        <p:sp>
          <p:nvSpPr>
            <p:cNvPr id="1227" name="Google Shape;1227;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48"/>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48"/>
          <p:cNvGrpSpPr/>
          <p:nvPr/>
        </p:nvGrpSpPr>
        <p:grpSpPr>
          <a:xfrm>
            <a:off x="1524812" y="3729120"/>
            <a:ext cx="269526" cy="425712"/>
            <a:chOff x="1979475" y="4289300"/>
            <a:chExt cx="322400" cy="509225"/>
          </a:xfrm>
        </p:grpSpPr>
        <p:sp>
          <p:nvSpPr>
            <p:cNvPr id="1233" name="Google Shape;1233;p4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8"/>
          <p:cNvGrpSpPr/>
          <p:nvPr/>
        </p:nvGrpSpPr>
        <p:grpSpPr>
          <a:xfrm>
            <a:off x="2064346" y="3734722"/>
            <a:ext cx="318014" cy="414510"/>
            <a:chOff x="2624850" y="4296000"/>
            <a:chExt cx="380400" cy="495825"/>
          </a:xfrm>
        </p:grpSpPr>
        <p:sp>
          <p:nvSpPr>
            <p:cNvPr id="1237" name="Google Shape;1237;p4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48"/>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48"/>
          <p:cNvGrpSpPr/>
          <p:nvPr/>
        </p:nvGrpSpPr>
        <p:grpSpPr>
          <a:xfrm>
            <a:off x="4280686" y="3775560"/>
            <a:ext cx="393045" cy="332833"/>
            <a:chOff x="5275975" y="4344850"/>
            <a:chExt cx="470150" cy="398125"/>
          </a:xfrm>
        </p:grpSpPr>
        <p:sp>
          <p:nvSpPr>
            <p:cNvPr id="1244" name="Google Shape;1244;p4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48"/>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8"/>
          <p:cNvGrpSpPr/>
          <p:nvPr/>
        </p:nvGrpSpPr>
        <p:grpSpPr>
          <a:xfrm>
            <a:off x="5423039" y="3748516"/>
            <a:ext cx="362448" cy="386922"/>
            <a:chOff x="6642425" y="4312500"/>
            <a:chExt cx="433550" cy="462825"/>
          </a:xfrm>
        </p:grpSpPr>
        <p:sp>
          <p:nvSpPr>
            <p:cNvPr id="1249" name="Google Shape;1249;p4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8"/>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8"/>
          <p:cNvGrpSpPr/>
          <p:nvPr/>
        </p:nvGrpSpPr>
        <p:grpSpPr>
          <a:xfrm>
            <a:off x="910227" y="4322764"/>
            <a:ext cx="371623" cy="365499"/>
            <a:chOff x="1244325" y="4999400"/>
            <a:chExt cx="444525" cy="437200"/>
          </a:xfrm>
        </p:grpSpPr>
        <p:sp>
          <p:nvSpPr>
            <p:cNvPr id="1254" name="Google Shape;1254;p4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8"/>
          <p:cNvGrpSpPr/>
          <p:nvPr/>
        </p:nvGrpSpPr>
        <p:grpSpPr>
          <a:xfrm>
            <a:off x="1506943" y="4311018"/>
            <a:ext cx="305265" cy="388970"/>
            <a:chOff x="1958100" y="4985350"/>
            <a:chExt cx="365150" cy="465275"/>
          </a:xfrm>
        </p:grpSpPr>
        <p:sp>
          <p:nvSpPr>
            <p:cNvPr id="1260" name="Google Shape;1260;p4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8"/>
          <p:cNvGrpSpPr/>
          <p:nvPr/>
        </p:nvGrpSpPr>
        <p:grpSpPr>
          <a:xfrm>
            <a:off x="2048002" y="4325815"/>
            <a:ext cx="350200" cy="359877"/>
            <a:chOff x="2605300" y="5003050"/>
            <a:chExt cx="418900" cy="430475"/>
          </a:xfrm>
        </p:grpSpPr>
        <p:sp>
          <p:nvSpPr>
            <p:cNvPr id="1264" name="Google Shape;1264;p4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8"/>
          <p:cNvGrpSpPr/>
          <p:nvPr/>
        </p:nvGrpSpPr>
        <p:grpSpPr>
          <a:xfrm>
            <a:off x="2577336" y="4333486"/>
            <a:ext cx="418585" cy="344056"/>
            <a:chOff x="3238475" y="5012225"/>
            <a:chExt cx="500700" cy="411550"/>
          </a:xfrm>
        </p:grpSpPr>
        <p:sp>
          <p:nvSpPr>
            <p:cNvPr id="1268" name="Google Shape;1268;p4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8"/>
          <p:cNvGrpSpPr/>
          <p:nvPr/>
        </p:nvGrpSpPr>
        <p:grpSpPr>
          <a:xfrm>
            <a:off x="3683970" y="4296723"/>
            <a:ext cx="459424" cy="417561"/>
            <a:chOff x="4562200" y="4968250"/>
            <a:chExt cx="549550" cy="499475"/>
          </a:xfrm>
        </p:grpSpPr>
        <p:sp>
          <p:nvSpPr>
            <p:cNvPr id="1274" name="Google Shape;1274;p4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8"/>
          <p:cNvGrpSpPr/>
          <p:nvPr/>
        </p:nvGrpSpPr>
        <p:grpSpPr>
          <a:xfrm>
            <a:off x="3190898" y="4320214"/>
            <a:ext cx="318516" cy="370076"/>
            <a:chOff x="3972400" y="4996350"/>
            <a:chExt cx="381000" cy="442675"/>
          </a:xfrm>
        </p:grpSpPr>
        <p:sp>
          <p:nvSpPr>
            <p:cNvPr id="1280" name="Google Shape;1280;p4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8"/>
          <p:cNvGrpSpPr/>
          <p:nvPr/>
        </p:nvGrpSpPr>
        <p:grpSpPr>
          <a:xfrm>
            <a:off x="4251594" y="4289073"/>
            <a:ext cx="451252" cy="432860"/>
            <a:chOff x="5241175" y="4959100"/>
            <a:chExt cx="539775" cy="517775"/>
          </a:xfrm>
        </p:grpSpPr>
        <p:sp>
          <p:nvSpPr>
            <p:cNvPr id="1283" name="Google Shape;1283;p4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48"/>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48"/>
          <p:cNvGrpSpPr/>
          <p:nvPr/>
        </p:nvGrpSpPr>
        <p:grpSpPr>
          <a:xfrm>
            <a:off x="5458778" y="4353382"/>
            <a:ext cx="289444" cy="332833"/>
            <a:chOff x="6685175" y="5036025"/>
            <a:chExt cx="346225" cy="398125"/>
          </a:xfrm>
        </p:grpSpPr>
        <p:sp>
          <p:nvSpPr>
            <p:cNvPr id="1291" name="Google Shape;1291;p4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48"/>
          <p:cNvGrpSpPr/>
          <p:nvPr/>
        </p:nvGrpSpPr>
        <p:grpSpPr>
          <a:xfrm>
            <a:off x="6359617" y="1877599"/>
            <a:ext cx="432570" cy="421334"/>
            <a:chOff x="5926225" y="921350"/>
            <a:chExt cx="517800" cy="504350"/>
          </a:xfrm>
        </p:grpSpPr>
        <p:sp>
          <p:nvSpPr>
            <p:cNvPr id="1297" name="Google Shape;1297;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298" name="Google Shape;1298;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299" name="Google Shape;1299;p48"/>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48"/>
          <p:cNvGrpSpPr/>
          <p:nvPr/>
        </p:nvGrpSpPr>
        <p:grpSpPr>
          <a:xfrm>
            <a:off x="7244605" y="1856979"/>
            <a:ext cx="432570" cy="421334"/>
            <a:chOff x="5926225" y="921350"/>
            <a:chExt cx="517800" cy="504350"/>
          </a:xfrm>
        </p:grpSpPr>
        <p:sp>
          <p:nvSpPr>
            <p:cNvPr id="1301" name="Google Shape;1301;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48"/>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8"/>
          <p:cNvGrpSpPr/>
          <p:nvPr/>
        </p:nvGrpSpPr>
        <p:grpSpPr>
          <a:xfrm>
            <a:off x="6359885" y="2606021"/>
            <a:ext cx="1075937" cy="1047989"/>
            <a:chOff x="5926225" y="921350"/>
            <a:chExt cx="517800" cy="504350"/>
          </a:xfrm>
        </p:grpSpPr>
        <p:sp>
          <p:nvSpPr>
            <p:cNvPr id="1305" name="Google Shape;1305;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48"/>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8324A"/>
                </a:solidFill>
                <a:latin typeface="Source Sans Pro"/>
                <a:ea typeface="Source Sans Pro"/>
                <a:cs typeface="Source Sans Pro"/>
                <a:sym typeface="Source Sans Pro"/>
              </a:rPr>
              <a:t>SlidesCarnival icons are editable shapes</a:t>
            </a:r>
            <a:r>
              <a:rPr lang="en" sz="900">
                <a:solidFill>
                  <a:srgbClr val="28324A"/>
                </a:solidFill>
                <a:latin typeface="Source Sans Pro"/>
                <a:ea typeface="Source Sans Pro"/>
                <a:cs typeface="Source Sans Pro"/>
                <a:sym typeface="Source Sans Pro"/>
              </a:rPr>
              <a:t>.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 sz="900">
                <a:solidFill>
                  <a:srgbClr val="28324A"/>
                </a:solidFill>
                <a:latin typeface="Source Sans Pro"/>
                <a:ea typeface="Source Sans Pro"/>
                <a:cs typeface="Source Sans Pro"/>
                <a:sym typeface="Source Sans Pro"/>
              </a:rPr>
              <a:t>This means that you can:</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Resize them without losing quality.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fill color and opacity.</a:t>
            </a:r>
            <a:endParaRPr sz="900">
              <a:solidFill>
                <a:srgbClr val="28324A"/>
              </a:solidFill>
              <a:latin typeface="Source Sans Pro"/>
              <a:ea typeface="Source Sans Pro"/>
              <a:cs typeface="Source Sans Pro"/>
              <a:sym typeface="Source Sans Pro"/>
            </a:endParaRPr>
          </a:p>
          <a:p>
            <a:pPr marL="457200" lvl="0" indent="-285750" algn="l" rtl="0">
              <a:spcBef>
                <a:spcPts val="0"/>
              </a:spcBef>
              <a:spcAft>
                <a:spcPts val="0"/>
              </a:spcAft>
              <a:buClr>
                <a:srgbClr val="28324A"/>
              </a:buClr>
              <a:buSzPts val="900"/>
              <a:buFont typeface="Source Sans Pro"/>
              <a:buChar char="●"/>
            </a:pPr>
            <a:r>
              <a:rPr lang="en" sz="900">
                <a:solidFill>
                  <a:srgbClr val="28324A"/>
                </a:solidFill>
                <a:latin typeface="Source Sans Pro"/>
                <a:ea typeface="Source Sans Pro"/>
                <a:cs typeface="Source Sans Pro"/>
                <a:sym typeface="Source Sans Pro"/>
              </a:rPr>
              <a:t>Change line color, width and style.</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Isn’t that nice? :)</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sz="900">
                <a:solidFill>
                  <a:srgbClr val="28324A"/>
                </a:solidFill>
                <a:latin typeface="Source Sans Pro"/>
                <a:ea typeface="Source Sans Pro"/>
                <a:cs typeface="Source Sans Pro"/>
                <a:sym typeface="Source Sans Pro"/>
              </a:rPr>
              <a:t>Examples:</a:t>
            </a: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endParaRPr sz="900">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sz="900">
              <a:solidFill>
                <a:srgbClr val="28324A"/>
              </a:solidFill>
              <a:latin typeface="Source Sans Pro"/>
              <a:ea typeface="Source Sans Pro"/>
              <a:cs typeface="Source Sans Pro"/>
              <a:sym typeface="Source Sans Pro"/>
            </a:endParaRPr>
          </a:p>
        </p:txBody>
      </p:sp>
      <p:sp>
        <p:nvSpPr>
          <p:cNvPr id="1309" name="Google Shape;1309;p4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196</a:t>
            </a:fld>
            <a:endParaRPr>
              <a:solidFill>
                <a:srgbClr val="00CEF6"/>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14" name="Google Shape;1314;p49"/>
          <p:cNvGrpSpPr/>
          <p:nvPr/>
        </p:nvGrpSpPr>
        <p:grpSpPr>
          <a:xfrm>
            <a:off x="3058888" y="1550127"/>
            <a:ext cx="445718" cy="445753"/>
            <a:chOff x="3706812" y="1035050"/>
            <a:chExt cx="4792662" cy="4787899"/>
          </a:xfrm>
        </p:grpSpPr>
        <p:sp>
          <p:nvSpPr>
            <p:cNvPr id="1315" name="Google Shape;1315;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1779393" y="1550157"/>
            <a:ext cx="443331" cy="445437"/>
            <a:chOff x="1400175" y="1220787"/>
            <a:chExt cx="4473575" cy="4476750"/>
          </a:xfrm>
        </p:grpSpPr>
        <p:sp>
          <p:nvSpPr>
            <p:cNvPr id="1322" name="Google Shape;1322;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6" name="Google Shape;1326;p49"/>
          <p:cNvGrpSpPr/>
          <p:nvPr/>
        </p:nvGrpSpPr>
        <p:grpSpPr>
          <a:xfrm>
            <a:off x="1138046" y="1550171"/>
            <a:ext cx="446045" cy="445465"/>
            <a:chOff x="1649412" y="927100"/>
            <a:chExt cx="5011737" cy="5016500"/>
          </a:xfrm>
        </p:grpSpPr>
        <p:sp>
          <p:nvSpPr>
            <p:cNvPr id="1327" name="Google Shape;1327;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2418397" y="1550424"/>
            <a:ext cx="444870" cy="445286"/>
            <a:chOff x="1301750" y="920750"/>
            <a:chExt cx="5095875" cy="5100637"/>
          </a:xfrm>
        </p:grpSpPr>
        <p:sp>
          <p:nvSpPr>
            <p:cNvPr id="1331" name="Google Shape;1331;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6" name="Google Shape;1336;p49"/>
          <p:cNvGrpSpPr/>
          <p:nvPr/>
        </p:nvGrpSpPr>
        <p:grpSpPr>
          <a:xfrm>
            <a:off x="4341570" y="1550333"/>
            <a:ext cx="445621" cy="445591"/>
            <a:chOff x="5732756" y="2682276"/>
            <a:chExt cx="719905" cy="719856"/>
          </a:xfrm>
        </p:grpSpPr>
        <p:sp>
          <p:nvSpPr>
            <p:cNvPr id="1337" name="Google Shape;1337;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4982887" y="1550327"/>
            <a:ext cx="445627" cy="445604"/>
            <a:chOff x="6768809" y="2682265"/>
            <a:chExt cx="719915" cy="719877"/>
          </a:xfrm>
        </p:grpSpPr>
        <p:sp>
          <p:nvSpPr>
            <p:cNvPr id="1341" name="Google Shape;1341;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5624209" y="1550356"/>
            <a:ext cx="445753" cy="445545"/>
            <a:chOff x="7804870" y="2682313"/>
            <a:chExt cx="720118" cy="719782"/>
          </a:xfrm>
        </p:grpSpPr>
        <p:sp>
          <p:nvSpPr>
            <p:cNvPr id="1346" name="Google Shape;1346;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1" name="Google Shape;1351;p49"/>
          <p:cNvGrpSpPr/>
          <p:nvPr/>
        </p:nvGrpSpPr>
        <p:grpSpPr>
          <a:xfrm>
            <a:off x="6265657" y="1550125"/>
            <a:ext cx="446293" cy="446006"/>
            <a:chOff x="8841135" y="2681940"/>
            <a:chExt cx="720990" cy="720527"/>
          </a:xfrm>
        </p:grpSpPr>
        <p:sp>
          <p:nvSpPr>
            <p:cNvPr id="1352" name="Google Shape;1352;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3699655" y="1550057"/>
            <a:ext cx="445260" cy="445260"/>
            <a:chOff x="4103687" y="1439862"/>
            <a:chExt cx="3986212" cy="3986211"/>
          </a:xfrm>
        </p:grpSpPr>
        <p:sp>
          <p:nvSpPr>
            <p:cNvPr id="1359" name="Google Shape;1359;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0" name="Google Shape;1360;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1" name="Google Shape;1361;p49"/>
          <p:cNvGrpSpPr/>
          <p:nvPr/>
        </p:nvGrpSpPr>
        <p:grpSpPr>
          <a:xfrm>
            <a:off x="6907645" y="1550361"/>
            <a:ext cx="445803" cy="445535"/>
            <a:chOff x="9878272" y="2682320"/>
            <a:chExt cx="720199" cy="719767"/>
          </a:xfrm>
        </p:grpSpPr>
        <p:sp>
          <p:nvSpPr>
            <p:cNvPr id="1362" name="Google Shape;1362;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7549143" y="1550278"/>
            <a:ext cx="445700" cy="445701"/>
            <a:chOff x="10914618" y="2682187"/>
            <a:chExt cx="720033" cy="720033"/>
          </a:xfrm>
        </p:grpSpPr>
        <p:sp>
          <p:nvSpPr>
            <p:cNvPr id="1366" name="Google Shape;1366;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49"/>
          <p:cNvGrpSpPr/>
          <p:nvPr/>
        </p:nvGrpSpPr>
        <p:grpSpPr>
          <a:xfrm>
            <a:off x="1772664" y="843057"/>
            <a:ext cx="361521" cy="445816"/>
            <a:chOff x="1582665" y="1011072"/>
            <a:chExt cx="584040" cy="720220"/>
          </a:xfrm>
        </p:grpSpPr>
        <p:sp>
          <p:nvSpPr>
            <p:cNvPr id="1373" name="Google Shape;1373;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2374048" y="843078"/>
            <a:ext cx="379481" cy="445796"/>
            <a:chOff x="2554206" y="1011105"/>
            <a:chExt cx="613055" cy="720187"/>
          </a:xfrm>
        </p:grpSpPr>
        <p:sp>
          <p:nvSpPr>
            <p:cNvPr id="1379" name="Google Shape;1379;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2" name="Google Shape;1382;p49"/>
          <p:cNvGrpSpPr/>
          <p:nvPr/>
        </p:nvGrpSpPr>
        <p:grpSpPr>
          <a:xfrm>
            <a:off x="6922223" y="797418"/>
            <a:ext cx="460705" cy="491455"/>
            <a:chOff x="9901824" y="937343"/>
            <a:chExt cx="744273" cy="793950"/>
          </a:xfrm>
        </p:grpSpPr>
        <p:grpSp>
          <p:nvGrpSpPr>
            <p:cNvPr id="1383" name="Google Shape;1383;p49"/>
            <p:cNvGrpSpPr/>
            <p:nvPr/>
          </p:nvGrpSpPr>
          <p:grpSpPr>
            <a:xfrm>
              <a:off x="9901824" y="937343"/>
              <a:ext cx="744273" cy="793950"/>
              <a:chOff x="9901824" y="937343"/>
              <a:chExt cx="744273" cy="793950"/>
            </a:xfrm>
          </p:grpSpPr>
          <p:sp>
            <p:nvSpPr>
              <p:cNvPr id="1384" name="Google Shape;1384;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4" name="Google Shape;1394;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8" name="Google Shape;1398;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9" name="Google Shape;1399;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0" name="Google Shape;1400;p49"/>
          <p:cNvGrpSpPr/>
          <p:nvPr/>
        </p:nvGrpSpPr>
        <p:grpSpPr>
          <a:xfrm>
            <a:off x="2993392" y="843244"/>
            <a:ext cx="369868" cy="445629"/>
            <a:chOff x="3554761" y="1011374"/>
            <a:chExt cx="597525" cy="719918"/>
          </a:xfrm>
        </p:grpSpPr>
        <p:sp>
          <p:nvSpPr>
            <p:cNvPr id="1401" name="Google Shape;1401;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5" name="Google Shape;1405;p49"/>
          <p:cNvGrpSpPr/>
          <p:nvPr/>
        </p:nvGrpSpPr>
        <p:grpSpPr>
          <a:xfrm>
            <a:off x="3603122" y="843032"/>
            <a:ext cx="370755" cy="445841"/>
            <a:chOff x="4539787" y="1011032"/>
            <a:chExt cx="598958" cy="720261"/>
          </a:xfrm>
        </p:grpSpPr>
        <p:sp>
          <p:nvSpPr>
            <p:cNvPr id="1406" name="Google Shape;1406;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4213740" y="843140"/>
            <a:ext cx="366917" cy="445733"/>
            <a:chOff x="5526246" y="1011207"/>
            <a:chExt cx="592758" cy="720086"/>
          </a:xfrm>
        </p:grpSpPr>
        <p:sp>
          <p:nvSpPr>
            <p:cNvPr id="1412" name="Google Shape;1412;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49"/>
          <p:cNvGrpSpPr/>
          <p:nvPr/>
        </p:nvGrpSpPr>
        <p:grpSpPr>
          <a:xfrm>
            <a:off x="1168508" y="843134"/>
            <a:ext cx="364294" cy="445740"/>
            <a:chOff x="606645" y="1011196"/>
            <a:chExt cx="588520" cy="720096"/>
          </a:xfrm>
        </p:grpSpPr>
        <p:sp>
          <p:nvSpPr>
            <p:cNvPr id="1419" name="Google Shape;1419;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3" name="Google Shape;1423;p49"/>
          <p:cNvGrpSpPr/>
          <p:nvPr/>
        </p:nvGrpSpPr>
        <p:grpSpPr>
          <a:xfrm>
            <a:off x="7622791" y="843111"/>
            <a:ext cx="298405" cy="445762"/>
            <a:chOff x="11033597" y="1011159"/>
            <a:chExt cx="482075" cy="720133"/>
          </a:xfrm>
        </p:grpSpPr>
        <p:sp>
          <p:nvSpPr>
            <p:cNvPr id="1424" name="Google Shape;1424;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5" name="Google Shape;1425;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6" name="Google Shape;1426;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7" name="Google Shape;1427;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28" name="Google Shape;1428;p49"/>
          <p:cNvGrpSpPr/>
          <p:nvPr/>
        </p:nvGrpSpPr>
        <p:grpSpPr>
          <a:xfrm>
            <a:off x="6221656" y="797418"/>
            <a:ext cx="460705" cy="491455"/>
            <a:chOff x="8770051" y="937343"/>
            <a:chExt cx="744273" cy="793950"/>
          </a:xfrm>
        </p:grpSpPr>
        <p:sp>
          <p:nvSpPr>
            <p:cNvPr id="1429" name="Google Shape;1429;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0" name="Google Shape;1430;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1" name="Google Shape;1431;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2" name="Google Shape;1432;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3" name="Google Shape;1433;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34" name="Google Shape;1434;p49"/>
            <p:cNvGrpSpPr/>
            <p:nvPr/>
          </p:nvGrpSpPr>
          <p:grpSpPr>
            <a:xfrm>
              <a:off x="8770051" y="937343"/>
              <a:ext cx="744273" cy="793950"/>
              <a:chOff x="6565437" y="1588001"/>
              <a:chExt cx="744273" cy="793950"/>
            </a:xfrm>
          </p:grpSpPr>
          <p:sp>
            <p:nvSpPr>
              <p:cNvPr id="1435" name="Google Shape;1435;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45" name="Google Shape;1445;p49"/>
          <p:cNvGrpSpPr/>
          <p:nvPr/>
        </p:nvGrpSpPr>
        <p:grpSpPr>
          <a:xfrm>
            <a:off x="4820520" y="797418"/>
            <a:ext cx="460705" cy="491455"/>
            <a:chOff x="6506504" y="937343"/>
            <a:chExt cx="744273" cy="793950"/>
          </a:xfrm>
        </p:grpSpPr>
        <p:sp>
          <p:nvSpPr>
            <p:cNvPr id="1446" name="Google Shape;1446;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7" name="Google Shape;1447;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8" name="Google Shape;1448;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49" name="Google Shape;1449;p49"/>
            <p:cNvGrpSpPr/>
            <p:nvPr/>
          </p:nvGrpSpPr>
          <p:grpSpPr>
            <a:xfrm>
              <a:off x="6506504" y="937343"/>
              <a:ext cx="744273" cy="793950"/>
              <a:chOff x="6565437" y="1588001"/>
              <a:chExt cx="744273" cy="793950"/>
            </a:xfrm>
          </p:grpSpPr>
          <p:sp>
            <p:nvSpPr>
              <p:cNvPr id="1450" name="Google Shape;1450;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60" name="Google Shape;1460;p49"/>
          <p:cNvGrpSpPr/>
          <p:nvPr/>
        </p:nvGrpSpPr>
        <p:grpSpPr>
          <a:xfrm>
            <a:off x="5521088" y="797418"/>
            <a:ext cx="460705" cy="491455"/>
            <a:chOff x="7638277" y="937343"/>
            <a:chExt cx="744273" cy="793950"/>
          </a:xfrm>
        </p:grpSpPr>
        <p:sp>
          <p:nvSpPr>
            <p:cNvPr id="1461" name="Google Shape;1461;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2" name="Google Shape;1462;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3" name="Google Shape;1463;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4" name="Google Shape;1464;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65" name="Google Shape;1465;p49"/>
            <p:cNvGrpSpPr/>
            <p:nvPr/>
          </p:nvGrpSpPr>
          <p:grpSpPr>
            <a:xfrm>
              <a:off x="7638277" y="937343"/>
              <a:ext cx="744273" cy="793950"/>
              <a:chOff x="6565437" y="1588001"/>
              <a:chExt cx="744273" cy="793950"/>
            </a:xfrm>
          </p:grpSpPr>
          <p:sp>
            <p:nvSpPr>
              <p:cNvPr id="1466" name="Google Shape;146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76" name="Google Shape;1476;p49"/>
          <p:cNvGrpSpPr/>
          <p:nvPr/>
        </p:nvGrpSpPr>
        <p:grpSpPr>
          <a:xfrm>
            <a:off x="3061198" y="2986973"/>
            <a:ext cx="445779" cy="400764"/>
            <a:chOff x="3778727" y="4460423"/>
            <a:chExt cx="720160" cy="647438"/>
          </a:xfrm>
        </p:grpSpPr>
        <p:sp>
          <p:nvSpPr>
            <p:cNvPr id="1477" name="Google Shape;1477;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1" name="Google Shape;1481;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1138083" y="2972048"/>
            <a:ext cx="445680" cy="430613"/>
            <a:chOff x="557494" y="4436312"/>
            <a:chExt cx="720000" cy="695660"/>
          </a:xfrm>
        </p:grpSpPr>
        <p:sp>
          <p:nvSpPr>
            <p:cNvPr id="1485" name="Google Shape;1485;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8" name="Google Shape;1488;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9" name="Google Shape;1489;p49"/>
          <p:cNvGrpSpPr/>
          <p:nvPr/>
        </p:nvGrpSpPr>
        <p:grpSpPr>
          <a:xfrm>
            <a:off x="4343305" y="2964459"/>
            <a:ext cx="445833" cy="445792"/>
            <a:chOff x="5926265" y="4424051"/>
            <a:chExt cx="720246" cy="720181"/>
          </a:xfrm>
        </p:grpSpPr>
        <p:sp>
          <p:nvSpPr>
            <p:cNvPr id="1490" name="Google Shape;1490;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4" name="Google Shape;1494;p49"/>
          <p:cNvGrpSpPr/>
          <p:nvPr/>
        </p:nvGrpSpPr>
        <p:grpSpPr>
          <a:xfrm>
            <a:off x="1779066" y="2984013"/>
            <a:ext cx="445680" cy="406684"/>
            <a:chOff x="1631150" y="4455641"/>
            <a:chExt cx="720000" cy="657002"/>
          </a:xfrm>
        </p:grpSpPr>
        <p:sp>
          <p:nvSpPr>
            <p:cNvPr id="1495" name="Google Shape;1495;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0" name="Google Shape;1500;p49"/>
          <p:cNvGrpSpPr/>
          <p:nvPr/>
        </p:nvGrpSpPr>
        <p:grpSpPr>
          <a:xfrm>
            <a:off x="2420095" y="2983429"/>
            <a:ext cx="445680" cy="407853"/>
            <a:chOff x="2704878" y="4454697"/>
            <a:chExt cx="720000" cy="658889"/>
          </a:xfrm>
        </p:grpSpPr>
        <p:sp>
          <p:nvSpPr>
            <p:cNvPr id="1501" name="Google Shape;1501;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7" name="Google Shape;1507;p49"/>
          <p:cNvGrpSpPr/>
          <p:nvPr/>
        </p:nvGrpSpPr>
        <p:grpSpPr>
          <a:xfrm>
            <a:off x="3702366" y="2985387"/>
            <a:ext cx="445549" cy="403935"/>
            <a:chOff x="4852681" y="4457861"/>
            <a:chExt cx="719788" cy="652561"/>
          </a:xfrm>
        </p:grpSpPr>
        <p:sp>
          <p:nvSpPr>
            <p:cNvPr id="1508" name="Google Shape;1508;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09" name="Google Shape;1509;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0" name="Google Shape;1510;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1" name="Google Shape;1511;p49"/>
          <p:cNvGrpSpPr/>
          <p:nvPr/>
        </p:nvGrpSpPr>
        <p:grpSpPr>
          <a:xfrm>
            <a:off x="4984527" y="2975824"/>
            <a:ext cx="445818" cy="423063"/>
            <a:chOff x="7000306" y="4442411"/>
            <a:chExt cx="720224" cy="683463"/>
          </a:xfrm>
        </p:grpSpPr>
        <p:sp>
          <p:nvSpPr>
            <p:cNvPr id="1512" name="Google Shape;1512;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3" name="Google Shape;1513;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4" name="Google Shape;1514;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5" name="Google Shape;1515;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6" name="Google Shape;1516;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17" name="Google Shape;1517;p49"/>
          <p:cNvGrpSpPr/>
          <p:nvPr/>
        </p:nvGrpSpPr>
        <p:grpSpPr>
          <a:xfrm>
            <a:off x="5625735" y="2973621"/>
            <a:ext cx="445779" cy="427468"/>
            <a:chOff x="8074325" y="4438852"/>
            <a:chExt cx="720160" cy="690579"/>
          </a:xfrm>
        </p:grpSpPr>
        <p:sp>
          <p:nvSpPr>
            <p:cNvPr id="1518" name="Google Shape;1518;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19" name="Google Shape;1519;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0" name="Google Shape;1520;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1" name="Google Shape;1521;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2" name="Google Shape;1522;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23" name="Google Shape;1523;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24" name="Google Shape;1524;p49"/>
          <p:cNvGrpSpPr/>
          <p:nvPr/>
        </p:nvGrpSpPr>
        <p:grpSpPr>
          <a:xfrm>
            <a:off x="6908080" y="2987570"/>
            <a:ext cx="445629" cy="399565"/>
            <a:chOff x="9878975" y="4425243"/>
            <a:chExt cx="719918" cy="645502"/>
          </a:xfrm>
        </p:grpSpPr>
        <p:sp>
          <p:nvSpPr>
            <p:cNvPr id="1525" name="Google Shape;1525;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28" name="Google Shape;1528;p49"/>
          <p:cNvGrpSpPr/>
          <p:nvPr/>
        </p:nvGrpSpPr>
        <p:grpSpPr>
          <a:xfrm>
            <a:off x="7549097" y="2976371"/>
            <a:ext cx="445785" cy="421964"/>
            <a:chOff x="10914544" y="4407150"/>
            <a:chExt cx="720170" cy="681687"/>
          </a:xfrm>
        </p:grpSpPr>
        <p:sp>
          <p:nvSpPr>
            <p:cNvPr id="1529" name="Google Shape;1529;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0" name="Google Shape;1530;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3" name="Google Shape;1533;p49"/>
          <p:cNvGrpSpPr/>
          <p:nvPr/>
        </p:nvGrpSpPr>
        <p:grpSpPr>
          <a:xfrm>
            <a:off x="6266887" y="2984485"/>
            <a:ext cx="445805" cy="405735"/>
            <a:chOff x="8843122" y="4420259"/>
            <a:chExt cx="720202" cy="655469"/>
          </a:xfrm>
        </p:grpSpPr>
        <p:sp>
          <p:nvSpPr>
            <p:cNvPr id="1534" name="Google Shape;1534;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7" name="Google Shape;1537;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8" name="Google Shape;1538;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0" name="Google Shape;1540;p49"/>
          <p:cNvGrpSpPr/>
          <p:nvPr/>
        </p:nvGrpSpPr>
        <p:grpSpPr>
          <a:xfrm>
            <a:off x="3069757" y="2283047"/>
            <a:ext cx="445812" cy="394518"/>
            <a:chOff x="1510757" y="3225422"/>
            <a:chExt cx="720214" cy="637347"/>
          </a:xfrm>
        </p:grpSpPr>
        <p:sp>
          <p:nvSpPr>
            <p:cNvPr id="1541" name="Google Shape;1541;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2" name="Google Shape;1542;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3" name="Google Shape;1543;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7" name="Google Shape;1547;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8" name="Google Shape;1548;p49"/>
          <p:cNvGrpSpPr/>
          <p:nvPr/>
        </p:nvGrpSpPr>
        <p:grpSpPr>
          <a:xfrm>
            <a:off x="3761148" y="2300567"/>
            <a:ext cx="445767" cy="359478"/>
            <a:chOff x="2595501" y="3253725"/>
            <a:chExt cx="720141" cy="580739"/>
          </a:xfrm>
        </p:grpSpPr>
        <p:sp>
          <p:nvSpPr>
            <p:cNvPr id="1549" name="Google Shape;1549;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49"/>
          <p:cNvGrpSpPr/>
          <p:nvPr/>
        </p:nvGrpSpPr>
        <p:grpSpPr>
          <a:xfrm>
            <a:off x="5143819" y="2257535"/>
            <a:ext cx="443879" cy="445541"/>
            <a:chOff x="4764809" y="3184208"/>
            <a:chExt cx="717090" cy="719775"/>
          </a:xfrm>
        </p:grpSpPr>
        <p:sp>
          <p:nvSpPr>
            <p:cNvPr id="1554" name="Google Shape;1554;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7" name="Google Shape;1557;p49"/>
          <p:cNvGrpSpPr/>
          <p:nvPr/>
        </p:nvGrpSpPr>
        <p:grpSpPr>
          <a:xfrm>
            <a:off x="4452495" y="2286500"/>
            <a:ext cx="445746" cy="387612"/>
            <a:chOff x="3680173" y="3231000"/>
            <a:chExt cx="720106" cy="626190"/>
          </a:xfrm>
        </p:grpSpPr>
        <p:sp>
          <p:nvSpPr>
            <p:cNvPr id="1558" name="Google Shape;1558;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0" name="Google Shape;1560;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1" name="Google Shape;1561;p49"/>
          <p:cNvGrpSpPr/>
          <p:nvPr/>
        </p:nvGrpSpPr>
        <p:grpSpPr>
          <a:xfrm>
            <a:off x="6524582" y="2257496"/>
            <a:ext cx="443283" cy="445620"/>
            <a:chOff x="6931035" y="3184144"/>
            <a:chExt cx="716128" cy="719903"/>
          </a:xfrm>
        </p:grpSpPr>
        <p:sp>
          <p:nvSpPr>
            <p:cNvPr id="1562" name="Google Shape;1562;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3" name="Google Shape;1563;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5" name="Google Shape;1565;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6" name="Google Shape;1566;p49"/>
          <p:cNvGrpSpPr/>
          <p:nvPr/>
        </p:nvGrpSpPr>
        <p:grpSpPr>
          <a:xfrm>
            <a:off x="5833276" y="2257448"/>
            <a:ext cx="445727" cy="445714"/>
            <a:chOff x="5846429" y="3184067"/>
            <a:chExt cx="720076" cy="720055"/>
          </a:xfrm>
        </p:grpSpPr>
        <p:sp>
          <p:nvSpPr>
            <p:cNvPr id="1567" name="Google Shape;1567;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8" name="Google Shape;1568;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9" name="Google Shape;1569;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0" name="Google Shape;1570;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1" name="Google Shape;1571;p49"/>
          <p:cNvGrpSpPr/>
          <p:nvPr/>
        </p:nvGrpSpPr>
        <p:grpSpPr>
          <a:xfrm>
            <a:off x="2520481" y="2257393"/>
            <a:ext cx="303698" cy="445825"/>
            <a:chOff x="655600" y="3183978"/>
            <a:chExt cx="490627" cy="720234"/>
          </a:xfrm>
        </p:grpSpPr>
        <p:sp>
          <p:nvSpPr>
            <p:cNvPr id="1572" name="Google Shape;1572;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3" name="Google Shape;1573;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4" name="Google Shape;1574;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5" name="Google Shape;1575;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6" name="Google Shape;1576;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77" name="Google Shape;1577;p49"/>
          <p:cNvGrpSpPr/>
          <p:nvPr/>
        </p:nvGrpSpPr>
        <p:grpSpPr>
          <a:xfrm>
            <a:off x="7213443" y="2257509"/>
            <a:ext cx="189785" cy="445592"/>
            <a:chOff x="8011692" y="3184166"/>
            <a:chExt cx="306600" cy="719859"/>
          </a:xfrm>
        </p:grpSpPr>
        <p:sp>
          <p:nvSpPr>
            <p:cNvPr id="1578" name="Google Shape;1578;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9" name="Google Shape;1579;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0" name="Google Shape;1580;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1" name="Google Shape;1581;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2" name="Google Shape;1582;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3" name="Google Shape;1583;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84" name="Google Shape;1584;p49"/>
          <p:cNvGrpSpPr/>
          <p:nvPr/>
        </p:nvGrpSpPr>
        <p:grpSpPr>
          <a:xfrm>
            <a:off x="7648230" y="2257259"/>
            <a:ext cx="246199" cy="445516"/>
            <a:chOff x="4556125" y="630237"/>
            <a:chExt cx="3081338" cy="5568950"/>
          </a:xfrm>
        </p:grpSpPr>
        <p:sp>
          <p:nvSpPr>
            <p:cNvPr id="1585" name="Google Shape;1585;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6" name="Google Shape;1586;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7" name="Google Shape;1587;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8" name="Google Shape;1588;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89" name="Google Shape;1589;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0" name="Google Shape;1590;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91" name="Google Shape;1591;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92" name="Google Shape;1592;p49"/>
          <p:cNvGrpSpPr/>
          <p:nvPr/>
        </p:nvGrpSpPr>
        <p:grpSpPr>
          <a:xfrm>
            <a:off x="1829253" y="2257459"/>
            <a:ext cx="445768" cy="445697"/>
            <a:chOff x="1674084" y="3214987"/>
            <a:chExt cx="720142" cy="720027"/>
          </a:xfrm>
        </p:grpSpPr>
        <p:sp>
          <p:nvSpPr>
            <p:cNvPr id="1593" name="Google Shape;1593;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4" name="Google Shape;1594;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1" name="Google Shape;1601;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2" name="Google Shape;1602;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5" name="Google Shape;1605;p49"/>
          <p:cNvGrpSpPr/>
          <p:nvPr/>
        </p:nvGrpSpPr>
        <p:grpSpPr>
          <a:xfrm>
            <a:off x="1138094" y="2257421"/>
            <a:ext cx="445578" cy="445773"/>
            <a:chOff x="557511" y="3214925"/>
            <a:chExt cx="719836" cy="720150"/>
          </a:xfrm>
        </p:grpSpPr>
        <p:sp>
          <p:nvSpPr>
            <p:cNvPr id="1606" name="Google Shape;1606;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7" name="Google Shape;1607;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49"/>
          <p:cNvGrpSpPr/>
          <p:nvPr/>
        </p:nvGrpSpPr>
        <p:grpSpPr>
          <a:xfrm>
            <a:off x="1081977" y="3693756"/>
            <a:ext cx="445905" cy="400522"/>
            <a:chOff x="1147762" y="1131887"/>
            <a:chExt cx="5137150" cy="4619626"/>
          </a:xfrm>
        </p:grpSpPr>
        <p:sp>
          <p:nvSpPr>
            <p:cNvPr id="1611" name="Google Shape;1611;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49"/>
          <p:cNvGrpSpPr/>
          <p:nvPr/>
        </p:nvGrpSpPr>
        <p:grpSpPr>
          <a:xfrm>
            <a:off x="1879306" y="3687410"/>
            <a:ext cx="445901" cy="413282"/>
            <a:chOff x="1570037" y="1341437"/>
            <a:chExt cx="4943475" cy="4576762"/>
          </a:xfrm>
        </p:grpSpPr>
        <p:sp>
          <p:nvSpPr>
            <p:cNvPr id="1615" name="Google Shape;1615;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6" name="Google Shape;1616;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7" name="Google Shape;1617;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8" name="Google Shape;1618;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19" name="Google Shape;1619;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20" name="Google Shape;1620;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21" name="Google Shape;1621;p49"/>
          <p:cNvGrpSpPr/>
          <p:nvPr/>
        </p:nvGrpSpPr>
        <p:grpSpPr>
          <a:xfrm>
            <a:off x="4364629" y="3671511"/>
            <a:ext cx="441332" cy="445721"/>
            <a:chOff x="5770007" y="5489899"/>
            <a:chExt cx="712976" cy="720067"/>
          </a:xfrm>
        </p:grpSpPr>
        <p:sp>
          <p:nvSpPr>
            <p:cNvPr id="1622" name="Google Shape;1622;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4" name="Google Shape;1624;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5" name="Google Shape;1625;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49"/>
          <p:cNvGrpSpPr/>
          <p:nvPr/>
        </p:nvGrpSpPr>
        <p:grpSpPr>
          <a:xfrm>
            <a:off x="5157420" y="3693981"/>
            <a:ext cx="445651" cy="400824"/>
            <a:chOff x="7050768" y="5526199"/>
            <a:chExt cx="719953" cy="647534"/>
          </a:xfrm>
        </p:grpSpPr>
        <p:sp>
          <p:nvSpPr>
            <p:cNvPr id="1631" name="Google Shape;1631;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2" name="Google Shape;1632;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3" name="Google Shape;1633;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4" name="Google Shape;1634;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5" name="Google Shape;1635;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6" name="Google Shape;1636;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7" name="Google Shape;1637;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8" name="Google Shape;1638;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39" name="Google Shape;1639;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0" name="Google Shape;1640;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1" name="Google Shape;1641;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2" name="Google Shape;1642;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43" name="Google Shape;1643;p49"/>
          <p:cNvGrpSpPr/>
          <p:nvPr/>
        </p:nvGrpSpPr>
        <p:grpSpPr>
          <a:xfrm>
            <a:off x="6751936" y="3694051"/>
            <a:ext cx="445681" cy="400651"/>
            <a:chOff x="9626723" y="5526313"/>
            <a:chExt cx="720002" cy="647256"/>
          </a:xfrm>
        </p:grpSpPr>
        <p:sp>
          <p:nvSpPr>
            <p:cNvPr id="1644" name="Google Shape;1644;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5" name="Google Shape;1645;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6" name="Google Shape;1646;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6" name="Google Shape;1656;p49"/>
          <p:cNvGrpSpPr/>
          <p:nvPr/>
        </p:nvGrpSpPr>
        <p:grpSpPr>
          <a:xfrm>
            <a:off x="7549176" y="3671488"/>
            <a:ext cx="445582" cy="445743"/>
            <a:chOff x="10914672" y="5489861"/>
            <a:chExt cx="719842" cy="720102"/>
          </a:xfrm>
        </p:grpSpPr>
        <p:sp>
          <p:nvSpPr>
            <p:cNvPr id="1657" name="Google Shape;1657;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8" name="Google Shape;1658;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9" name="Google Shape;1659;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3" name="Google Shape;1663;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4" name="Google Shape;1664;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7" name="Google Shape;1667;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8" name="Google Shape;1668;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9" name="Google Shape;1669;p49"/>
          <p:cNvGrpSpPr/>
          <p:nvPr/>
        </p:nvGrpSpPr>
        <p:grpSpPr>
          <a:xfrm>
            <a:off x="5954636" y="3681752"/>
            <a:ext cx="445821" cy="425246"/>
            <a:chOff x="8338678" y="5506443"/>
            <a:chExt cx="720227" cy="686988"/>
          </a:xfrm>
        </p:grpSpPr>
        <p:sp>
          <p:nvSpPr>
            <p:cNvPr id="1670" name="Google Shape;1670;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1" name="Google Shape;1671;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2" name="Google Shape;1672;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3" name="Google Shape;1673;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4" name="Google Shape;1674;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5" name="Google Shape;1675;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76" name="Google Shape;1676;p49"/>
          <p:cNvGrpSpPr/>
          <p:nvPr/>
        </p:nvGrpSpPr>
        <p:grpSpPr>
          <a:xfrm>
            <a:off x="2676293" y="3736342"/>
            <a:ext cx="1336824" cy="316035"/>
            <a:chOff x="3042485" y="5594633"/>
            <a:chExt cx="2159652" cy="510557"/>
          </a:xfrm>
        </p:grpSpPr>
        <p:sp>
          <p:nvSpPr>
            <p:cNvPr id="1677" name="Google Shape;1677;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3" name="Google Shape;1683;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4" name="Google Shape;1684;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2" name="Google Shape;1692;p49"/>
          <p:cNvGrpSpPr/>
          <p:nvPr/>
        </p:nvGrpSpPr>
        <p:grpSpPr>
          <a:xfrm>
            <a:off x="1879183" y="4379878"/>
            <a:ext cx="445738" cy="442950"/>
            <a:chOff x="1442627" y="5710929"/>
            <a:chExt cx="594318" cy="590600"/>
          </a:xfrm>
        </p:grpSpPr>
        <p:sp>
          <p:nvSpPr>
            <p:cNvPr id="1693" name="Google Shape;1693;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6" name="Google Shape;1696;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7" name="Google Shape;1697;p49"/>
          <p:cNvGrpSpPr/>
          <p:nvPr/>
        </p:nvGrpSpPr>
        <p:grpSpPr>
          <a:xfrm>
            <a:off x="6788033" y="4378458"/>
            <a:ext cx="373053" cy="445791"/>
            <a:chOff x="8095060" y="5664590"/>
            <a:chExt cx="497404" cy="594389"/>
          </a:xfrm>
        </p:grpSpPr>
        <p:grpSp>
          <p:nvGrpSpPr>
            <p:cNvPr id="1698" name="Google Shape;1698;p49"/>
            <p:cNvGrpSpPr/>
            <p:nvPr/>
          </p:nvGrpSpPr>
          <p:grpSpPr>
            <a:xfrm>
              <a:off x="8095060" y="5969027"/>
              <a:ext cx="497404" cy="289951"/>
              <a:chOff x="8095060" y="5969027"/>
              <a:chExt cx="497404" cy="289951"/>
            </a:xfrm>
          </p:grpSpPr>
          <p:sp>
            <p:nvSpPr>
              <p:cNvPr id="1699" name="Google Shape;1699;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2" name="Google Shape;1702;p49"/>
            <p:cNvGrpSpPr/>
            <p:nvPr/>
          </p:nvGrpSpPr>
          <p:grpSpPr>
            <a:xfrm>
              <a:off x="8095060" y="5867832"/>
              <a:ext cx="497404" cy="289312"/>
              <a:chOff x="8095060" y="5867832"/>
              <a:chExt cx="497404" cy="289312"/>
            </a:xfrm>
          </p:grpSpPr>
          <p:sp>
            <p:nvSpPr>
              <p:cNvPr id="1703" name="Google Shape;1703;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6" name="Google Shape;1706;p49"/>
            <p:cNvGrpSpPr/>
            <p:nvPr/>
          </p:nvGrpSpPr>
          <p:grpSpPr>
            <a:xfrm>
              <a:off x="8095060" y="5765998"/>
              <a:ext cx="497404" cy="289312"/>
              <a:chOff x="8095060" y="5765998"/>
              <a:chExt cx="497404" cy="289312"/>
            </a:xfrm>
          </p:grpSpPr>
          <p:sp>
            <p:nvSpPr>
              <p:cNvPr id="1707" name="Google Shape;1707;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9" name="Google Shape;1709;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10" name="Google Shape;1710;p49"/>
            <p:cNvGrpSpPr/>
            <p:nvPr/>
          </p:nvGrpSpPr>
          <p:grpSpPr>
            <a:xfrm>
              <a:off x="8095060" y="5664590"/>
              <a:ext cx="497404" cy="290164"/>
              <a:chOff x="8095060" y="5664590"/>
              <a:chExt cx="497404" cy="290164"/>
            </a:xfrm>
          </p:grpSpPr>
          <p:sp>
            <p:nvSpPr>
              <p:cNvPr id="1711" name="Google Shape;1711;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14" name="Google Shape;1714;p49"/>
          <p:cNvGrpSpPr/>
          <p:nvPr/>
        </p:nvGrpSpPr>
        <p:grpSpPr>
          <a:xfrm>
            <a:off x="2870825" y="4378486"/>
            <a:ext cx="557162" cy="445734"/>
            <a:chOff x="4607809" y="5664627"/>
            <a:chExt cx="742883" cy="594312"/>
          </a:xfrm>
        </p:grpSpPr>
        <p:sp>
          <p:nvSpPr>
            <p:cNvPr id="1715" name="Google Shape;1715;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2" name="Google Shape;1722;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3" name="Google Shape;1723;p49"/>
          <p:cNvGrpSpPr/>
          <p:nvPr/>
        </p:nvGrpSpPr>
        <p:grpSpPr>
          <a:xfrm>
            <a:off x="3973890" y="4378543"/>
            <a:ext cx="1079865" cy="445620"/>
            <a:chOff x="2571250" y="5664711"/>
            <a:chExt cx="1439820" cy="594160"/>
          </a:xfrm>
        </p:grpSpPr>
        <p:sp>
          <p:nvSpPr>
            <p:cNvPr id="1724" name="Google Shape;1724;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5" name="Google Shape;1725;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6" name="Google Shape;1726;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7" name="Google Shape;1727;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28" name="Google Shape;1728;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9" name="Google Shape;1729;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0" name="Google Shape;1730;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1" name="Google Shape;1731;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2" name="Google Shape;1732;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3" name="Google Shape;1733;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4" name="Google Shape;1734;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5" name="Google Shape;1735;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6" name="Google Shape;1736;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7" name="Google Shape;1737;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38" name="Google Shape;1738;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9" name="Google Shape;1739;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40" name="Google Shape;1740;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1" name="Google Shape;1741;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2" name="Google Shape;1742;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3" name="Google Shape;1743;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4" name="Google Shape;1744;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5" name="Google Shape;1745;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6" name="Google Shape;1746;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7" name="Google Shape;1747;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48" name="Google Shape;1748;p49"/>
          <p:cNvGrpSpPr/>
          <p:nvPr/>
        </p:nvGrpSpPr>
        <p:grpSpPr>
          <a:xfrm>
            <a:off x="5599659" y="4378335"/>
            <a:ext cx="642470" cy="446036"/>
            <a:chOff x="6332670" y="5663946"/>
            <a:chExt cx="856627" cy="594715"/>
          </a:xfrm>
        </p:grpSpPr>
        <p:grpSp>
          <p:nvGrpSpPr>
            <p:cNvPr id="1749" name="Google Shape;1749;p49"/>
            <p:cNvGrpSpPr/>
            <p:nvPr/>
          </p:nvGrpSpPr>
          <p:grpSpPr>
            <a:xfrm>
              <a:off x="6392364" y="5663946"/>
              <a:ext cx="796933" cy="185801"/>
              <a:chOff x="3321050" y="1066800"/>
              <a:chExt cx="6505573" cy="1508125"/>
            </a:xfrm>
          </p:grpSpPr>
          <p:sp>
            <p:nvSpPr>
              <p:cNvPr id="1750" name="Google Shape;175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1" name="Google Shape;175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2" name="Google Shape;1752;p49"/>
            <p:cNvGrpSpPr/>
            <p:nvPr/>
          </p:nvGrpSpPr>
          <p:grpSpPr>
            <a:xfrm flipH="1">
              <a:off x="6332670" y="5868403"/>
              <a:ext cx="796933" cy="185801"/>
              <a:chOff x="3321050" y="1066800"/>
              <a:chExt cx="6505573" cy="1508125"/>
            </a:xfrm>
          </p:grpSpPr>
          <p:sp>
            <p:nvSpPr>
              <p:cNvPr id="1753" name="Google Shape;175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49"/>
            <p:cNvGrpSpPr/>
            <p:nvPr/>
          </p:nvGrpSpPr>
          <p:grpSpPr>
            <a:xfrm>
              <a:off x="6392364" y="6072860"/>
              <a:ext cx="796933" cy="185801"/>
              <a:chOff x="3321050" y="1066800"/>
              <a:chExt cx="6505573" cy="1508125"/>
            </a:xfrm>
          </p:grpSpPr>
          <p:sp>
            <p:nvSpPr>
              <p:cNvPr id="1756" name="Google Shape;1756;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758" name="Google Shape;1758;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DIAGRAMS AND INFOGRAPHICS</a:t>
            </a:r>
            <a:endParaRPr sz="2000"/>
          </a:p>
        </p:txBody>
      </p:sp>
      <p:sp>
        <p:nvSpPr>
          <p:cNvPr id="1759" name="Google Shape;1759;p4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3"/>
        <p:cNvGrpSpPr/>
        <p:nvPr/>
      </p:nvGrpSpPr>
      <p:grpSpPr>
        <a:xfrm>
          <a:off x="0" y="0"/>
          <a:ext cx="0" cy="0"/>
          <a:chOff x="0" y="0"/>
          <a:chExt cx="0" cy="0"/>
        </a:xfrm>
      </p:grpSpPr>
      <p:sp>
        <p:nvSpPr>
          <p:cNvPr id="1764" name="Google Shape;1764;p50"/>
          <p:cNvSpPr txBox="1"/>
          <p:nvPr/>
        </p:nvSpPr>
        <p:spPr>
          <a:xfrm>
            <a:off x="1112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8324A"/>
                </a:solidFill>
                <a:latin typeface="Source Sans Pro"/>
                <a:ea typeface="Source Sans Pro"/>
                <a:cs typeface="Source Sans Pro"/>
                <a:sym typeface="Source Sans Pro"/>
              </a:rPr>
              <a:t>Now you can use any emoji as an icon!</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r>
              <a:rPr lang="en">
                <a:solidFill>
                  <a:srgbClr val="28324A"/>
                </a:solidFill>
                <a:latin typeface="Source Sans Pro"/>
                <a:ea typeface="Source Sans Pro"/>
                <a:cs typeface="Source Sans Pro"/>
                <a:sym typeface="Source Sans Pro"/>
              </a:rPr>
              <a:t>And of course it resizes without losing quality and you can change the color.</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rgbClr val="28324A"/>
                </a:solidFill>
                <a:latin typeface="Source Sans Pro"/>
                <a:ea typeface="Source Sans Pro"/>
                <a:cs typeface="Source Sans Pro"/>
                <a:sym typeface="Source Sans Pro"/>
              </a:rPr>
              <a:t>How? Follow Google instructions </a:t>
            </a:r>
            <a:r>
              <a:rPr lang="en" u="sng">
                <a:solidFill>
                  <a:srgbClr val="28324A"/>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https://twitter.com/googledocs/status/730087240156643328</a:t>
            </a: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100"/>
              <a:buFont typeface="Arial"/>
              <a:buNone/>
            </a:pPr>
            <a:endParaRPr>
              <a:solidFill>
                <a:srgbClr val="28324A"/>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28324A"/>
              </a:solidFill>
              <a:latin typeface="Source Sans Pro"/>
              <a:ea typeface="Source Sans Pro"/>
              <a:cs typeface="Source Sans Pro"/>
              <a:sym typeface="Source Sans Pro"/>
            </a:endParaRPr>
          </a:p>
        </p:txBody>
      </p:sp>
      <p:sp>
        <p:nvSpPr>
          <p:cNvPr id="1765" name="Google Shape;1765;p50"/>
          <p:cNvSpPr txBox="1"/>
          <p:nvPr/>
        </p:nvSpPr>
        <p:spPr>
          <a:xfrm>
            <a:off x="1112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8324A"/>
                </a:solidFill>
                <a:latin typeface="Source Sans Pro"/>
                <a:ea typeface="Source Sans Pro"/>
                <a:cs typeface="Source Sans Pro"/>
                <a:sym typeface="Source Sans Pro"/>
              </a:rPr>
              <a:t>✋👆👉👍👤👦👧👨👩👪💃🏃💑❤😂😉😋😒😭👶😸🐟🍒🍔💣📌📖🔨🎃🎈🎨🏈🏰🌏🔌🔑</a:t>
            </a:r>
            <a:r>
              <a:rPr lang="en" sz="2400">
                <a:solidFill>
                  <a:srgbClr val="FFFFFF"/>
                </a:solidFill>
                <a:highlight>
                  <a:schemeClr val="accent4"/>
                </a:highlight>
                <a:latin typeface="Source Sans Pro"/>
                <a:ea typeface="Source Sans Pro"/>
                <a:cs typeface="Source Sans Pro"/>
                <a:sym typeface="Source Sans Pro"/>
              </a:rPr>
              <a:t> and many more...</a:t>
            </a:r>
            <a:endParaRPr sz="2400">
              <a:solidFill>
                <a:srgbClr val="FFFFFF"/>
              </a:solidFill>
              <a:highlight>
                <a:schemeClr val="accent4"/>
              </a:highlight>
              <a:latin typeface="Source Sans Pro"/>
              <a:ea typeface="Source Sans Pro"/>
              <a:cs typeface="Source Sans Pro"/>
              <a:sym typeface="Source Sans Pro"/>
            </a:endParaRPr>
          </a:p>
        </p:txBody>
      </p:sp>
      <p:sp>
        <p:nvSpPr>
          <p:cNvPr id="1766" name="Google Shape;1766;p5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CEF6"/>
                </a:solidFill>
              </a:rPr>
              <a:t>198</a:t>
            </a:fld>
            <a:endParaRPr>
              <a:solidFill>
                <a:srgbClr val="00CEF6"/>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70"/>
        <p:cNvGrpSpPr/>
        <p:nvPr/>
      </p:nvGrpSpPr>
      <p:grpSpPr>
        <a:xfrm>
          <a:off x="0" y="0"/>
          <a:ext cx="0" cy="0"/>
          <a:chOff x="0" y="0"/>
          <a:chExt cx="0" cy="0"/>
        </a:xfrm>
      </p:grpSpPr>
      <p:pic>
        <p:nvPicPr>
          <p:cNvPr id="1771" name="Google Shape;1771;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772" name="Google Shape;1772;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773" name="Google Shape;1773;p51"/>
          <p:cNvGrpSpPr/>
          <p:nvPr/>
        </p:nvGrpSpPr>
        <p:grpSpPr>
          <a:xfrm>
            <a:off x="690575" y="3290132"/>
            <a:ext cx="7762851" cy="892418"/>
            <a:chOff x="801125" y="3213932"/>
            <a:chExt cx="7762851" cy="892418"/>
          </a:xfrm>
        </p:grpSpPr>
        <p:grpSp>
          <p:nvGrpSpPr>
            <p:cNvPr id="1774" name="Google Shape;1774;p51"/>
            <p:cNvGrpSpPr/>
            <p:nvPr/>
          </p:nvGrpSpPr>
          <p:grpSpPr>
            <a:xfrm>
              <a:off x="4845759" y="3213932"/>
              <a:ext cx="1695900" cy="892418"/>
              <a:chOff x="4845759" y="3213932"/>
              <a:chExt cx="1695900" cy="892418"/>
            </a:xfrm>
          </p:grpSpPr>
          <p:sp>
            <p:nvSpPr>
              <p:cNvPr id="1775" name="Google Shape;1775;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76" name="Google Shape;1776;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77" name="Google Shape;1777;p51"/>
            <p:cNvGrpSpPr/>
            <p:nvPr/>
          </p:nvGrpSpPr>
          <p:grpSpPr>
            <a:xfrm>
              <a:off x="2823442" y="3214222"/>
              <a:ext cx="1695900" cy="892128"/>
              <a:chOff x="2823442" y="3214222"/>
              <a:chExt cx="1695900" cy="892128"/>
            </a:xfrm>
          </p:grpSpPr>
          <p:sp>
            <p:nvSpPr>
              <p:cNvPr id="1778" name="Google Shape;1778;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79" name="Google Shape;1779;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0" name="Google Shape;1780;p51"/>
            <p:cNvGrpSpPr/>
            <p:nvPr/>
          </p:nvGrpSpPr>
          <p:grpSpPr>
            <a:xfrm>
              <a:off x="6868076" y="3213932"/>
              <a:ext cx="1695900" cy="892418"/>
              <a:chOff x="6868076" y="3213932"/>
              <a:chExt cx="1695900" cy="892418"/>
            </a:xfrm>
          </p:grpSpPr>
          <p:sp>
            <p:nvSpPr>
              <p:cNvPr id="1781" name="Google Shape;1781;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82" name="Google Shape;1782;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783" name="Google Shape;1783;p51"/>
            <p:cNvGrpSpPr/>
            <p:nvPr/>
          </p:nvGrpSpPr>
          <p:grpSpPr>
            <a:xfrm>
              <a:off x="801125" y="3214206"/>
              <a:ext cx="1695900" cy="892144"/>
              <a:chOff x="801125" y="3214206"/>
              <a:chExt cx="1695900" cy="892144"/>
            </a:xfrm>
          </p:grpSpPr>
          <p:sp>
            <p:nvSpPr>
              <p:cNvPr id="1784" name="Google Shape;1784;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85" name="Google Shape;1785;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786" name="Google Shape;1786;p5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514C-448F-3EEF-E7F3-E22FCCF206F5}"/>
              </a:ext>
            </a:extLst>
          </p:cNvPr>
          <p:cNvSpPr>
            <a:spLocks noGrp="1"/>
          </p:cNvSpPr>
          <p:nvPr>
            <p:ph type="title"/>
          </p:nvPr>
        </p:nvSpPr>
        <p:spPr/>
        <p:txBody>
          <a:bodyPr/>
          <a:lstStyle/>
          <a:p>
            <a:r>
              <a:rPr lang="en-US" dirty="0"/>
              <a:t>Resources</a:t>
            </a:r>
          </a:p>
        </p:txBody>
      </p:sp>
      <p:sp>
        <p:nvSpPr>
          <p:cNvPr id="3" name="Subtitle 2">
            <a:extLst>
              <a:ext uri="{FF2B5EF4-FFF2-40B4-BE49-F238E27FC236}">
                <a16:creationId xmlns:a16="http://schemas.microsoft.com/office/drawing/2014/main" id="{7F2CA3D9-6814-21BE-D98A-FFD8A6A734DE}"/>
              </a:ext>
            </a:extLst>
          </p:cNvPr>
          <p:cNvSpPr>
            <a:spLocks noGrp="1"/>
          </p:cNvSpPr>
          <p:nvPr>
            <p:ph type="subTitle" idx="1"/>
          </p:nvPr>
        </p:nvSpPr>
        <p:spPr/>
        <p:txBody>
          <a:bodyPr/>
          <a:lstStyle/>
          <a:p>
            <a:r>
              <a:rPr lang="en-US" sz="1350" dirty="0" err="1"/>
              <a:t>github.com</a:t>
            </a:r>
            <a:r>
              <a:rPr lang="en-US" sz="1350" dirty="0"/>
              <a:t>/</a:t>
            </a:r>
            <a:r>
              <a:rPr lang="en-US" sz="1350" dirty="0" err="1"/>
              <a:t>jmasonlee</a:t>
            </a:r>
            <a:r>
              <a:rPr lang="en-US" sz="1350" dirty="0"/>
              <a:t>/Talks/blob/master/</a:t>
            </a:r>
            <a:r>
              <a:rPr lang="en-US" sz="1350" dirty="0" err="1"/>
              <a:t>LearnToEfficientlyTestETLPipelines.md</a:t>
            </a:r>
            <a:endParaRPr lang="en-US" sz="1350" dirty="0"/>
          </a:p>
        </p:txBody>
      </p:sp>
      <p:sp>
        <p:nvSpPr>
          <p:cNvPr id="5" name="Slide Number Placeholder 4">
            <a:extLst>
              <a:ext uri="{FF2B5EF4-FFF2-40B4-BE49-F238E27FC236}">
                <a16:creationId xmlns:a16="http://schemas.microsoft.com/office/drawing/2014/main" id="{B0126B42-A8F4-9E5A-161D-55973E5D0C80}"/>
              </a:ext>
            </a:extLst>
          </p:cNvPr>
          <p:cNvSpPr>
            <a:spLocks noGrp="1"/>
          </p:cNvSpPr>
          <p:nvPr>
            <p:ph type="sldNum" idx="12"/>
          </p:nvPr>
        </p:nvSpPr>
        <p:spPr/>
        <p:txBody>
          <a:bodyPr/>
          <a:lstStyle/>
          <a:p>
            <a:fld id="{00000000-1234-1234-1234-123412341234}" type="slidenum">
              <a:rPr lang="en" smtClean="0"/>
              <a:pPr/>
              <a:t>2</a:t>
            </a:fld>
            <a:endParaRPr lang="en" dirty="0"/>
          </a:p>
        </p:txBody>
      </p:sp>
      <p:pic>
        <p:nvPicPr>
          <p:cNvPr id="7" name="Picture 6" descr="Qr code&#10;&#10;Description automatically generated">
            <a:extLst>
              <a:ext uri="{FF2B5EF4-FFF2-40B4-BE49-F238E27FC236}">
                <a16:creationId xmlns:a16="http://schemas.microsoft.com/office/drawing/2014/main" id="{761F9DDE-ED21-AFEC-8726-5DF4FC04398A}"/>
              </a:ext>
            </a:extLst>
          </p:cNvPr>
          <p:cNvPicPr>
            <a:picLocks noChangeAspect="1"/>
          </p:cNvPicPr>
          <p:nvPr/>
        </p:nvPicPr>
        <p:blipFill>
          <a:blip r:embed="rId2"/>
          <a:stretch>
            <a:fillRect/>
          </a:stretch>
        </p:blipFill>
        <p:spPr>
          <a:xfrm>
            <a:off x="4838530" y="1262572"/>
            <a:ext cx="3831941" cy="3831941"/>
          </a:xfrm>
          <a:prstGeom prst="rect">
            <a:avLst/>
          </a:prstGeom>
        </p:spPr>
      </p:pic>
    </p:spTree>
    <p:extLst>
      <p:ext uri="{BB962C8B-B14F-4D97-AF65-F5344CB8AC3E}">
        <p14:creationId xmlns:p14="http://schemas.microsoft.com/office/powerpoint/2010/main" val="16675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6" name="Picture 25" descr="Diagram&#10;&#10;Description automatically generated">
            <a:extLst>
              <a:ext uri="{FF2B5EF4-FFF2-40B4-BE49-F238E27FC236}">
                <a16:creationId xmlns:a16="http://schemas.microsoft.com/office/drawing/2014/main" id="{089A7CC8-0047-05D9-4264-A5D66225B512}"/>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20</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Down Arrow 15">
            <a:extLst>
              <a:ext uri="{FF2B5EF4-FFF2-40B4-BE49-F238E27FC236}">
                <a16:creationId xmlns:a16="http://schemas.microsoft.com/office/drawing/2014/main" id="{8E0E578D-4154-60A0-CD4F-73BDFA7EDEE8}"/>
              </a:ext>
            </a:extLst>
          </p:cNvPr>
          <p:cNvSpPr/>
          <p:nvPr/>
        </p:nvSpPr>
        <p:spPr>
          <a:xfrm>
            <a:off x="8413726" y="252569"/>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2F9FB9F8-1469-ECB0-FDAB-60CE2C59B9A4}"/>
              </a:ext>
            </a:extLst>
          </p:cNvPr>
          <p:cNvSpPr/>
          <p:nvPr/>
        </p:nvSpPr>
        <p:spPr>
          <a:xfrm>
            <a:off x="1275725" y="1200891"/>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8" name="Down Arrow 27">
            <a:extLst>
              <a:ext uri="{FF2B5EF4-FFF2-40B4-BE49-F238E27FC236}">
                <a16:creationId xmlns:a16="http://schemas.microsoft.com/office/drawing/2014/main" id="{42816884-13D5-50A2-A8E6-7A6A1C33ED1C}"/>
              </a:ext>
            </a:extLst>
          </p:cNvPr>
          <p:cNvSpPr/>
          <p:nvPr/>
        </p:nvSpPr>
        <p:spPr>
          <a:xfrm>
            <a:off x="3270556" y="10872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Down Arrow 28">
            <a:extLst>
              <a:ext uri="{FF2B5EF4-FFF2-40B4-BE49-F238E27FC236}">
                <a16:creationId xmlns:a16="http://schemas.microsoft.com/office/drawing/2014/main" id="{830E752C-2EC4-6615-07E3-6BA396D1AE88}"/>
              </a:ext>
            </a:extLst>
          </p:cNvPr>
          <p:cNvSpPr/>
          <p:nvPr/>
        </p:nvSpPr>
        <p:spPr>
          <a:xfrm>
            <a:off x="464904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0" name="Down Arrow 29">
            <a:extLst>
              <a:ext uri="{FF2B5EF4-FFF2-40B4-BE49-F238E27FC236}">
                <a16:creationId xmlns:a16="http://schemas.microsoft.com/office/drawing/2014/main" id="{626024FF-9364-926B-8709-79D829EBDA65}"/>
              </a:ext>
            </a:extLst>
          </p:cNvPr>
          <p:cNvSpPr/>
          <p:nvPr/>
        </p:nvSpPr>
        <p:spPr>
          <a:xfrm>
            <a:off x="5627948" y="407660"/>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1" name="Down Arrow 30">
            <a:extLst>
              <a:ext uri="{FF2B5EF4-FFF2-40B4-BE49-F238E27FC236}">
                <a16:creationId xmlns:a16="http://schemas.microsoft.com/office/drawing/2014/main" id="{FC43A75A-E4EC-053F-DFBF-CD37FE231762}"/>
              </a:ext>
            </a:extLst>
          </p:cNvPr>
          <p:cNvSpPr/>
          <p:nvPr/>
        </p:nvSpPr>
        <p:spPr>
          <a:xfrm>
            <a:off x="6479234"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Down Arrow 31">
            <a:extLst>
              <a:ext uri="{FF2B5EF4-FFF2-40B4-BE49-F238E27FC236}">
                <a16:creationId xmlns:a16="http://schemas.microsoft.com/office/drawing/2014/main" id="{6A97DF54-7613-42BE-12EA-D2A11E90C22D}"/>
              </a:ext>
            </a:extLst>
          </p:cNvPr>
          <p:cNvSpPr/>
          <p:nvPr/>
        </p:nvSpPr>
        <p:spPr>
          <a:xfrm>
            <a:off x="7448336" y="283375"/>
            <a:ext cx="441423" cy="8892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145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2" presetClass="entr" presetSubtype="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animBg="1"/>
      <p:bldP spid="28"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3B5143DF-3785-8677-A1FA-18F08E13FEC6}"/>
              </a:ext>
            </a:extLst>
          </p:cNvPr>
          <p:cNvPicPr>
            <a:picLocks noChangeAspect="1"/>
          </p:cNvPicPr>
          <p:nvPr/>
        </p:nvPicPr>
        <p:blipFill>
          <a:blip r:embed="rId3"/>
          <a:stretch>
            <a:fillRect/>
          </a:stretch>
        </p:blipFill>
        <p:spPr>
          <a:xfrm>
            <a:off x="135992" y="446785"/>
            <a:ext cx="8188451" cy="3819203"/>
          </a:xfrm>
          <a:prstGeom prst="rect">
            <a:avLst/>
          </a:prstGeom>
        </p:spPr>
      </p:pic>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21</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4" name="Picture 3" descr="A screenshot of a computer&#10;&#10;Description automatically generated">
            <a:extLst>
              <a:ext uri="{FF2B5EF4-FFF2-40B4-BE49-F238E27FC236}">
                <a16:creationId xmlns:a16="http://schemas.microsoft.com/office/drawing/2014/main" id="{0E037EC6-D68B-19C0-DE2F-2A1A1E722009}"/>
              </a:ext>
            </a:extLst>
          </p:cNvPr>
          <p:cNvPicPr>
            <a:picLocks noChangeAspect="1"/>
          </p:cNvPicPr>
          <p:nvPr/>
        </p:nvPicPr>
        <p:blipFill>
          <a:blip r:embed="rId4"/>
          <a:stretch>
            <a:fillRect/>
          </a:stretch>
        </p:blipFill>
        <p:spPr>
          <a:xfrm>
            <a:off x="8324443" y="1296237"/>
            <a:ext cx="619989" cy="143987"/>
          </a:xfrm>
          <a:prstGeom prst="rect">
            <a:avLst/>
          </a:prstGeom>
        </p:spPr>
      </p:pic>
      <p:sp>
        <p:nvSpPr>
          <p:cNvPr id="5" name="Rectangle 4">
            <a:extLst>
              <a:ext uri="{FF2B5EF4-FFF2-40B4-BE49-F238E27FC236}">
                <a16:creationId xmlns:a16="http://schemas.microsoft.com/office/drawing/2014/main" id="{DA84949F-BAB2-2ADB-08F5-FAB1C6B7A8C1}"/>
              </a:ext>
            </a:extLst>
          </p:cNvPr>
          <p:cNvSpPr/>
          <p:nvPr/>
        </p:nvSpPr>
        <p:spPr>
          <a:xfrm>
            <a:off x="8324443" y="1296237"/>
            <a:ext cx="619989" cy="14398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2">
            <a:extLst>
              <a:ext uri="{FF2B5EF4-FFF2-40B4-BE49-F238E27FC236}">
                <a16:creationId xmlns:a16="http://schemas.microsoft.com/office/drawing/2014/main" id="{1DD5469E-2DCE-3180-35E4-C1F702A2C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8504525" y="1250985"/>
            <a:ext cx="301037" cy="2344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AF1CA92-B65F-886B-BFFA-B4C0684407E4}"/>
              </a:ext>
            </a:extLst>
          </p:cNvPr>
          <p:cNvCxnSpPr/>
          <p:nvPr/>
        </p:nvCxnSpPr>
        <p:spPr>
          <a:xfrm>
            <a:off x="8208182" y="1368230"/>
            <a:ext cx="116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35064307-4670-2AAA-195B-0D7DABBB3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7518529"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774EB1E-81EE-D179-6062-2D3194082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6532534"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1F2AFB-3619-0FE5-68CD-E057DAA5A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5710303" y="137527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314589A-5968-1D51-7706-3DA31A1A0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4724308" y="1250985"/>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9085822-174A-8CF6-97B3-B2A215CDF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3362941" y="1113090"/>
            <a:ext cx="301037" cy="2344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8478630-54F0-ED2B-0916-EF0C65636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485465">
            <a:off x="1345919" y="2168369"/>
            <a:ext cx="301037" cy="2344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AE6C616-1FDA-7F93-B475-A5F71460BB13}"/>
              </a:ext>
            </a:extLst>
          </p:cNvPr>
          <p:cNvSpPr/>
          <p:nvPr/>
        </p:nvSpPr>
        <p:spPr>
          <a:xfrm>
            <a:off x="135992" y="450057"/>
            <a:ext cx="8808440" cy="3932635"/>
          </a:xfrm>
          <a:prstGeom prst="rect">
            <a:avLst/>
          </a:prstGeom>
          <a:solidFill>
            <a:schemeClr val="bg1">
              <a:alpha val="80000"/>
            </a:schemeClr>
          </a:solidFill>
          <a:ln>
            <a:solidFill>
              <a:schemeClr val="bg1">
                <a:alpha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latin typeface="DM Mono" panose="020B0509040201040103" pitchFamily="49" charset="77"/>
            </a:endParaRPr>
          </a:p>
        </p:txBody>
      </p:sp>
      <p:sp>
        <p:nvSpPr>
          <p:cNvPr id="33" name="Google Shape;577;p69">
            <a:extLst>
              <a:ext uri="{FF2B5EF4-FFF2-40B4-BE49-F238E27FC236}">
                <a16:creationId xmlns:a16="http://schemas.microsoft.com/office/drawing/2014/main" id="{CFDE8240-7574-B549-E19E-D5E00582C5B4}"/>
              </a:ext>
            </a:extLst>
          </p:cNvPr>
          <p:cNvSpPr txBox="1"/>
          <p:nvPr/>
        </p:nvSpPr>
        <p:spPr>
          <a:xfrm>
            <a:off x="793913" y="35136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a:t>
            </a:r>
            <a:endParaRPr sz="4200" dirty="0">
              <a:solidFill>
                <a:schemeClr val="accent1"/>
              </a:solidFill>
              <a:latin typeface="DM Sans" pitchFamily="2" charset="77"/>
              <a:ea typeface="DM Sans"/>
              <a:cs typeface="DM Sans"/>
              <a:sym typeface="DM Sans"/>
            </a:endParaRPr>
          </a:p>
        </p:txBody>
      </p:sp>
    </p:spTree>
    <p:extLst>
      <p:ext uri="{BB962C8B-B14F-4D97-AF65-F5344CB8AC3E}">
        <p14:creationId xmlns:p14="http://schemas.microsoft.com/office/powerpoint/2010/main" val="36020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34" name="Graphic 33" descr="Stopwatch 25% outline">
            <a:extLst>
              <a:ext uri="{FF2B5EF4-FFF2-40B4-BE49-F238E27FC236}">
                <a16:creationId xmlns:a16="http://schemas.microsoft.com/office/drawing/2014/main" id="{A09E0101-1FD7-0AB7-02B5-781381E67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8" y="148575"/>
            <a:ext cx="1246459" cy="1246459"/>
          </a:xfrm>
          <a:prstGeom prst="rect">
            <a:avLst/>
          </a:prstGeom>
        </p:spPr>
      </p:pic>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22</a:t>
            </a:fld>
            <a:endParaRPr dirty="0"/>
          </a:p>
        </p:txBody>
      </p:sp>
      <p:sp>
        <p:nvSpPr>
          <p:cNvPr id="577" name="Google Shape;577;p69"/>
          <p:cNvSpPr txBox="1"/>
          <p:nvPr/>
        </p:nvSpPr>
        <p:spPr>
          <a:xfrm>
            <a:off x="793960" y="1113300"/>
            <a:ext cx="7556175" cy="784808"/>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3" name="TextBox 32">
            <a:extLst>
              <a:ext uri="{FF2B5EF4-FFF2-40B4-BE49-F238E27FC236}">
                <a16:creationId xmlns:a16="http://schemas.microsoft.com/office/drawing/2014/main" id="{76EBB456-FCFE-232E-CB16-E6BC9466E780}"/>
              </a:ext>
            </a:extLst>
          </p:cNvPr>
          <p:cNvSpPr txBox="1"/>
          <p:nvPr/>
        </p:nvSpPr>
        <p:spPr>
          <a:xfrm>
            <a:off x="793866" y="1886076"/>
            <a:ext cx="6629400" cy="738664"/>
          </a:xfrm>
          <a:prstGeom prst="rect">
            <a:avLst/>
          </a:prstGeom>
          <a:noFill/>
        </p:spPr>
        <p:txBody>
          <a:bodyPr wrap="square" rtlCol="0">
            <a:spAutoFit/>
          </a:bodyPr>
          <a:lstStyle/>
          <a:p>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solidFill>
                <a:schemeClr val="accent1"/>
              </a:solidFill>
              <a:latin typeface="DM Sans" pitchFamily="2" charset="77"/>
              <a:ea typeface="DM Sans"/>
              <a:cs typeface="DM Sans"/>
              <a:sym typeface="DM Sans"/>
            </a:endParaRPr>
          </a:p>
        </p:txBody>
      </p:sp>
      <p:pic>
        <p:nvPicPr>
          <p:cNvPr id="3" name="Graphic 2" descr="Stopwatch 33% outline">
            <a:extLst>
              <a:ext uri="{FF2B5EF4-FFF2-40B4-BE49-F238E27FC236}">
                <a16:creationId xmlns:a16="http://schemas.microsoft.com/office/drawing/2014/main" id="{CDEF021B-4146-3705-B6CB-5E07D639B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1847" y="148575"/>
            <a:ext cx="1246459" cy="1246459"/>
          </a:xfrm>
          <a:prstGeom prst="rect">
            <a:avLst/>
          </a:prstGeom>
        </p:spPr>
      </p:pic>
    </p:spTree>
    <p:extLst>
      <p:ext uri="{BB962C8B-B14F-4D97-AF65-F5344CB8AC3E}">
        <p14:creationId xmlns:p14="http://schemas.microsoft.com/office/powerpoint/2010/main" val="38597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EABB"/>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806E292-4AA8-2824-B93D-B5346F9B4953}"/>
              </a:ext>
            </a:extLst>
          </p:cNvPr>
          <p:cNvGrpSpPr/>
          <p:nvPr/>
        </p:nvGrpSpPr>
        <p:grpSpPr>
          <a:xfrm>
            <a:off x="315311" y="397226"/>
            <a:ext cx="1839126" cy="4379190"/>
            <a:chOff x="315311" y="397226"/>
            <a:chExt cx="1839126" cy="4379190"/>
          </a:xfrm>
        </p:grpSpPr>
        <p:sp>
          <p:nvSpPr>
            <p:cNvPr id="11" name="Google Shape;370;p33">
              <a:extLst>
                <a:ext uri="{FF2B5EF4-FFF2-40B4-BE49-F238E27FC236}">
                  <a16:creationId xmlns:a16="http://schemas.microsoft.com/office/drawing/2014/main" id="{7E22D490-C3CA-90FB-77AA-26B7949B0980}"/>
                </a:ext>
              </a:extLst>
            </p:cNvPr>
            <p:cNvSpPr/>
            <p:nvPr/>
          </p:nvSpPr>
          <p:spPr>
            <a:xfrm>
              <a:off x="315311"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2" name="Google Shape;371;p33">
              <a:extLst>
                <a:ext uri="{FF2B5EF4-FFF2-40B4-BE49-F238E27FC236}">
                  <a16:creationId xmlns:a16="http://schemas.microsoft.com/office/drawing/2014/main" id="{15C7C3D0-BEFA-80CE-9D1B-F2AE32F53ADA}"/>
                </a:ext>
              </a:extLst>
            </p:cNvPr>
            <p:cNvSpPr/>
            <p:nvPr/>
          </p:nvSpPr>
          <p:spPr>
            <a:xfrm>
              <a:off x="1050674" y="4500750"/>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3" name="Google Shape;372;p33">
              <a:extLst>
                <a:ext uri="{FF2B5EF4-FFF2-40B4-BE49-F238E27FC236}">
                  <a16:creationId xmlns:a16="http://schemas.microsoft.com/office/drawing/2014/main" id="{A8697E43-5DB5-771E-9594-1E288BEBF0D2}"/>
                </a:ext>
              </a:extLst>
            </p:cNvPr>
            <p:cNvSpPr/>
            <p:nvPr/>
          </p:nvSpPr>
          <p:spPr>
            <a:xfrm>
              <a:off x="65092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14" name="Google Shape;373;p33">
              <a:extLst>
                <a:ext uri="{FF2B5EF4-FFF2-40B4-BE49-F238E27FC236}">
                  <a16:creationId xmlns:a16="http://schemas.microsoft.com/office/drawing/2014/main" id="{64A9BC4D-EC10-1BD4-90D9-D250E9A8DAF2}"/>
                </a:ext>
              </a:extLst>
            </p:cNvPr>
            <p:cNvSpPr/>
            <p:nvPr/>
          </p:nvSpPr>
          <p:spPr>
            <a:xfrm>
              <a:off x="1057500"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grpSp>
        <p:nvGrpSpPr>
          <p:cNvPr id="28" name="Group 27">
            <a:extLst>
              <a:ext uri="{FF2B5EF4-FFF2-40B4-BE49-F238E27FC236}">
                <a16:creationId xmlns:a16="http://schemas.microsoft.com/office/drawing/2014/main" id="{F16DFE6D-3DB6-4446-B874-931796309309}"/>
              </a:ext>
            </a:extLst>
          </p:cNvPr>
          <p:cNvGrpSpPr/>
          <p:nvPr/>
        </p:nvGrpSpPr>
        <p:grpSpPr>
          <a:xfrm>
            <a:off x="5034730" y="397226"/>
            <a:ext cx="1839126" cy="4379190"/>
            <a:chOff x="5034730" y="397226"/>
            <a:chExt cx="1839126" cy="4379190"/>
          </a:xfrm>
        </p:grpSpPr>
        <p:sp>
          <p:nvSpPr>
            <p:cNvPr id="23" name="Google Shape;370;p33">
              <a:extLst>
                <a:ext uri="{FF2B5EF4-FFF2-40B4-BE49-F238E27FC236}">
                  <a16:creationId xmlns:a16="http://schemas.microsoft.com/office/drawing/2014/main" id="{56AAAF26-6F71-2677-9806-F165EEC91D02}"/>
                </a:ext>
              </a:extLst>
            </p:cNvPr>
            <p:cNvSpPr/>
            <p:nvPr/>
          </p:nvSpPr>
          <p:spPr>
            <a:xfrm>
              <a:off x="5034730" y="397226"/>
              <a:ext cx="1839126" cy="437919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4" name="Google Shape;371;p33">
              <a:extLst>
                <a:ext uri="{FF2B5EF4-FFF2-40B4-BE49-F238E27FC236}">
                  <a16:creationId xmlns:a16="http://schemas.microsoft.com/office/drawing/2014/main" id="{45444258-E8A4-A557-5DED-B644B85A80E1}"/>
                </a:ext>
              </a:extLst>
            </p:cNvPr>
            <p:cNvSpPr/>
            <p:nvPr/>
          </p:nvSpPr>
          <p:spPr>
            <a:xfrm>
              <a:off x="5770093" y="4500749"/>
              <a:ext cx="367035" cy="150382"/>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5" name="Google Shape;372;p33">
              <a:extLst>
                <a:ext uri="{FF2B5EF4-FFF2-40B4-BE49-F238E27FC236}">
                  <a16:creationId xmlns:a16="http://schemas.microsoft.com/office/drawing/2014/main" id="{ECEA3095-A47B-0BE7-BEEC-92310414E666}"/>
                </a:ext>
              </a:extLst>
            </p:cNvPr>
            <p:cNvSpPr/>
            <p:nvPr/>
          </p:nvSpPr>
          <p:spPr>
            <a:xfrm>
              <a:off x="5370345" y="552269"/>
              <a:ext cx="72326" cy="83028"/>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sp>
          <p:nvSpPr>
            <p:cNvPr id="26" name="Google Shape;373;p33">
              <a:extLst>
                <a:ext uri="{FF2B5EF4-FFF2-40B4-BE49-F238E27FC236}">
                  <a16:creationId xmlns:a16="http://schemas.microsoft.com/office/drawing/2014/main" id="{C6F64A8A-3CF3-28D5-2A5F-8828BACF34C4}"/>
                </a:ext>
              </a:extLst>
            </p:cNvPr>
            <p:cNvSpPr/>
            <p:nvPr/>
          </p:nvSpPr>
          <p:spPr>
            <a:xfrm>
              <a:off x="5776919" y="561673"/>
              <a:ext cx="354747" cy="64241"/>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dirty="0">
                <a:effectLst>
                  <a:outerShdw blurRad="170780" dist="853904" dir="4770809" sx="101000" sy="101000" algn="tl" rotWithShape="0">
                    <a:prstClr val="black">
                      <a:alpha val="40000"/>
                    </a:prstClr>
                  </a:outerShdw>
                </a:effectLst>
                <a:latin typeface="DM Mono" panose="020B0509040201040103" pitchFamily="49" charset="77"/>
              </a:endParaRPr>
            </a:p>
          </p:txBody>
        </p:sp>
      </p:grpSp>
      <p:sp>
        <p:nvSpPr>
          <p:cNvPr id="2" name="Slide Number Placeholder 1">
            <a:extLst>
              <a:ext uri="{FF2B5EF4-FFF2-40B4-BE49-F238E27FC236}">
                <a16:creationId xmlns:a16="http://schemas.microsoft.com/office/drawing/2014/main" id="{B4F6AB28-73E9-AE1A-B057-48B7335F2355}"/>
              </a:ext>
            </a:extLst>
          </p:cNvPr>
          <p:cNvSpPr>
            <a:spLocks noGrp="1"/>
          </p:cNvSpPr>
          <p:nvPr>
            <p:ph type="sldNum" idx="12"/>
          </p:nvPr>
        </p:nvSpPr>
        <p:spPr>
          <a:xfrm>
            <a:off x="8556775" y="4531913"/>
            <a:ext cx="548700" cy="317400"/>
          </a:xfrm>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583;p70">
            <a:extLst>
              <a:ext uri="{FF2B5EF4-FFF2-40B4-BE49-F238E27FC236}">
                <a16:creationId xmlns:a16="http://schemas.microsoft.com/office/drawing/2014/main" id="{AD95EDCB-BB7F-9CF9-644F-D812CA72D5AC}"/>
              </a:ext>
            </a:extLst>
          </p:cNvPr>
          <p:cNvSpPr txBox="1">
            <a:spLocks/>
          </p:cNvSpPr>
          <p:nvPr/>
        </p:nvSpPr>
        <p:spPr>
          <a:xfrm>
            <a:off x="8325420" y="5092555"/>
            <a:ext cx="243288" cy="139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Oswald"/>
                <a:ea typeface="Oswald"/>
                <a:cs typeface="Oswald"/>
                <a:sym typeface="Oswald"/>
              </a:defRPr>
            </a:lvl9pPr>
          </a:lstStyle>
          <a:p>
            <a:fld id="{00000000-1234-1234-1234-123412341234}" type="slidenum">
              <a:rPr lang="en" smtClean="0"/>
              <a:pPr/>
              <a:t>23</a:t>
            </a:fld>
            <a:endParaRPr lang="en" dirty="0"/>
          </a:p>
        </p:txBody>
      </p:sp>
      <p:pic>
        <p:nvPicPr>
          <p:cNvPr id="4" name="Google Shape;585;p70">
            <a:extLst>
              <a:ext uri="{FF2B5EF4-FFF2-40B4-BE49-F238E27FC236}">
                <a16:creationId xmlns:a16="http://schemas.microsoft.com/office/drawing/2014/main" id="{63A68609-C3C6-CCFB-61B4-773ACBA6A596}"/>
              </a:ext>
            </a:extLst>
          </p:cNvPr>
          <p:cNvPicPr preferRelativeResize="0"/>
          <p:nvPr/>
        </p:nvPicPr>
        <p:blipFill>
          <a:blip r:embed="rId2">
            <a:alphaModFix/>
          </a:blip>
          <a:stretch>
            <a:fillRect/>
          </a:stretch>
        </p:blipFill>
        <p:spPr>
          <a:xfrm>
            <a:off x="356427" y="737518"/>
            <a:ext cx="1755527" cy="3637948"/>
          </a:xfrm>
          <a:prstGeom prst="rect">
            <a:avLst/>
          </a:prstGeom>
          <a:noFill/>
          <a:ln>
            <a:solidFill>
              <a:schemeClr val="tx1"/>
            </a:solidFill>
          </a:ln>
        </p:spPr>
      </p:pic>
      <p:graphicFrame>
        <p:nvGraphicFramePr>
          <p:cNvPr id="5" name="Google Shape;586;p70">
            <a:extLst>
              <a:ext uri="{FF2B5EF4-FFF2-40B4-BE49-F238E27FC236}">
                <a16:creationId xmlns:a16="http://schemas.microsoft.com/office/drawing/2014/main" id="{0E9B3054-1ABD-8C6F-3C9F-A2F036ABE242}"/>
              </a:ext>
            </a:extLst>
          </p:cNvPr>
          <p:cNvGraphicFramePr/>
          <p:nvPr>
            <p:extLst>
              <p:ext uri="{D42A27DB-BD31-4B8C-83A1-F6EECF244321}">
                <p14:modId xmlns:p14="http://schemas.microsoft.com/office/powerpoint/2010/main" val="2266291074"/>
              </p:ext>
            </p:extLst>
          </p:nvPr>
        </p:nvGraphicFramePr>
        <p:xfrm>
          <a:off x="2701248" y="2033502"/>
          <a:ext cx="1429931" cy="7395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3280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checkin_count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3</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6" name="Google Shape;587;p70">
            <a:extLst>
              <a:ext uri="{FF2B5EF4-FFF2-40B4-BE49-F238E27FC236}">
                <a16:creationId xmlns:a16="http://schemas.microsoft.com/office/drawing/2014/main" id="{29FE7A48-1242-7D7A-B006-874F07CBDC3E}"/>
              </a:ext>
            </a:extLst>
          </p:cNvPr>
          <p:cNvSpPr/>
          <p:nvPr/>
        </p:nvSpPr>
        <p:spPr>
          <a:xfrm>
            <a:off x="1507359"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aphicFrame>
        <p:nvGraphicFramePr>
          <p:cNvPr id="7" name="Google Shape;588;p70">
            <a:extLst>
              <a:ext uri="{FF2B5EF4-FFF2-40B4-BE49-F238E27FC236}">
                <a16:creationId xmlns:a16="http://schemas.microsoft.com/office/drawing/2014/main" id="{5D79BE75-1DBE-A9B2-F1D6-B53E823BA6DE}"/>
              </a:ext>
            </a:extLst>
          </p:cNvPr>
          <p:cNvGraphicFramePr/>
          <p:nvPr>
            <p:extLst>
              <p:ext uri="{D42A27DB-BD31-4B8C-83A1-F6EECF244321}">
                <p14:modId xmlns:p14="http://schemas.microsoft.com/office/powerpoint/2010/main" val="896075312"/>
              </p:ext>
            </p:extLst>
          </p:nvPr>
        </p:nvGraphicFramePr>
        <p:xfrm>
          <a:off x="7170958" y="1950102"/>
          <a:ext cx="1429931" cy="822938"/>
        </p:xfrm>
        <a:graphic>
          <a:graphicData uri="http://schemas.openxmlformats.org/drawingml/2006/table">
            <a:tbl>
              <a:tblPr>
                <a:noFill/>
                <a:effectLst>
                  <a:outerShdw blurRad="50800" dist="38100" dir="2700000" algn="tl" rotWithShape="0">
                    <a:prstClr val="black">
                      <a:alpha val="40000"/>
                    </a:prstClr>
                  </a:outerShdw>
                </a:effectLst>
              </a:tblPr>
              <a:tblGrid>
                <a:gridCol w="1429931">
                  <a:extLst>
                    <a:ext uri="{9D8B030D-6E8A-4147-A177-3AD203B41FA5}">
                      <a16:colId xmlns:a16="http://schemas.microsoft.com/office/drawing/2014/main" val="20000"/>
                    </a:ext>
                  </a:extLst>
                </a:gridCol>
              </a:tblGrid>
              <a:tr h="411469">
                <a:tc>
                  <a:txBody>
                    <a:bodyPr/>
                    <a:lstStyle/>
                    <a:p>
                      <a:pPr marL="0" lvl="0" indent="0" algn="l" rtl="0">
                        <a:spcBef>
                          <a:spcPts val="0"/>
                        </a:spcBef>
                        <a:spcAft>
                          <a:spcPts val="0"/>
                        </a:spcAft>
                        <a:buNone/>
                      </a:pPr>
                      <a:r>
                        <a:rPr lang="en" sz="900" b="1" i="0" dirty="0" err="1">
                          <a:solidFill>
                            <a:schemeClr val="bg1"/>
                          </a:solidFill>
                          <a:latin typeface="DM Mono" panose="020B0509040201040103" pitchFamily="49" charset="77"/>
                        </a:rPr>
                        <a:t>review_count</a:t>
                      </a:r>
                      <a:endParaRPr sz="900" b="1" dirty="0">
                        <a:solidFill>
                          <a:schemeClr val="bg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11469">
                <a:tc>
                  <a:txBody>
                    <a:bodyPr/>
                    <a:lstStyle/>
                    <a:p>
                      <a:pPr marL="0" lvl="0" indent="0" algn="l" rtl="0">
                        <a:spcBef>
                          <a:spcPts val="0"/>
                        </a:spcBef>
                        <a:spcAft>
                          <a:spcPts val="0"/>
                        </a:spcAft>
                        <a:buNone/>
                      </a:pPr>
                      <a:r>
                        <a:rPr lang="en" sz="1200" b="0" i="0" dirty="0">
                          <a:solidFill>
                            <a:schemeClr val="dk1"/>
                          </a:solidFill>
                          <a:latin typeface="DM Mono" panose="020B0509040201040103" pitchFamily="49" charset="77"/>
                        </a:rPr>
                        <a:t>1</a:t>
                      </a:r>
                      <a:endParaRPr sz="1200" dirty="0">
                        <a:solidFill>
                          <a:schemeClr val="dk1"/>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8" name="Google Shape;589;p70">
            <a:extLst>
              <a:ext uri="{FF2B5EF4-FFF2-40B4-BE49-F238E27FC236}">
                <a16:creationId xmlns:a16="http://schemas.microsoft.com/office/drawing/2014/main" id="{5628234F-DF24-13DD-5297-FDB933A33049}"/>
              </a:ext>
            </a:extLst>
          </p:cNvPr>
          <p:cNvPicPr preferRelativeResize="0"/>
          <p:nvPr/>
        </p:nvPicPr>
        <p:blipFill>
          <a:blip r:embed="rId2">
            <a:alphaModFix/>
          </a:blip>
          <a:stretch>
            <a:fillRect/>
          </a:stretch>
        </p:blipFill>
        <p:spPr>
          <a:xfrm>
            <a:off x="5075526" y="767847"/>
            <a:ext cx="1748467" cy="3637948"/>
          </a:xfrm>
          <a:prstGeom prst="rect">
            <a:avLst/>
          </a:prstGeom>
          <a:noFill/>
          <a:ln>
            <a:solidFill>
              <a:schemeClr val="tx1"/>
            </a:solidFill>
          </a:ln>
        </p:spPr>
      </p:pic>
      <p:sp>
        <p:nvSpPr>
          <p:cNvPr id="9" name="Google Shape;590;p70">
            <a:extLst>
              <a:ext uri="{FF2B5EF4-FFF2-40B4-BE49-F238E27FC236}">
                <a16:creationId xmlns:a16="http://schemas.microsoft.com/office/drawing/2014/main" id="{2AE75A32-ACC9-FBC4-C86D-4D4AA54E68F2}"/>
              </a:ext>
            </a:extLst>
          </p:cNvPr>
          <p:cNvSpPr/>
          <p:nvPr/>
        </p:nvSpPr>
        <p:spPr>
          <a:xfrm>
            <a:off x="5445538" y="1595756"/>
            <a:ext cx="300600" cy="304425"/>
          </a:xfrm>
          <a:prstGeom prst="ellipse">
            <a:avLst/>
          </a:prstGeom>
          <a:solidFill>
            <a:srgbClr val="FFFF00">
              <a:alpha val="72470"/>
            </a:srgbClr>
          </a:solidFill>
          <a:ln w="9525" cap="flat" cmpd="sng">
            <a:solidFill>
              <a:srgbClr val="FFFF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8582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F054AA-B018-1D67-9681-F361C3492120}"/>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7" name="TextBox 6">
            <a:extLst>
              <a:ext uri="{FF2B5EF4-FFF2-40B4-BE49-F238E27FC236}">
                <a16:creationId xmlns:a16="http://schemas.microsoft.com/office/drawing/2014/main" id="{0D006A4B-7142-F9E2-EA9F-E6719CC9453A}"/>
              </a:ext>
            </a:extLst>
          </p:cNvPr>
          <p:cNvSpPr txBox="1"/>
          <p:nvPr/>
        </p:nvSpPr>
        <p:spPr>
          <a:xfrm>
            <a:off x="622697" y="707231"/>
            <a:ext cx="1810941" cy="253916"/>
          </a:xfrm>
          <a:prstGeom prst="rect">
            <a:avLst/>
          </a:prstGeom>
          <a:noFill/>
        </p:spPr>
        <p:txBody>
          <a:bodyPr wrap="square" rtlCol="0">
            <a:spAutoFit/>
          </a:bodyPr>
          <a:lstStyle/>
          <a:p>
            <a:r>
              <a:rPr lang="en-US" sz="1050" dirty="0">
                <a:latin typeface="DM Mono" panose="020B0509040201040103" pitchFamily="49" charset="77"/>
              </a:rPr>
              <a:t>Left-Anti Join</a:t>
            </a:r>
          </a:p>
        </p:txBody>
      </p:sp>
      <p:sp>
        <p:nvSpPr>
          <p:cNvPr id="8" name="TextBox 7">
            <a:extLst>
              <a:ext uri="{FF2B5EF4-FFF2-40B4-BE49-F238E27FC236}">
                <a16:creationId xmlns:a16="http://schemas.microsoft.com/office/drawing/2014/main" id="{F644D05A-CE78-6530-8BB6-35F51C0D9C32}"/>
              </a:ext>
            </a:extLst>
          </p:cNvPr>
          <p:cNvSpPr txBox="1"/>
          <p:nvPr/>
        </p:nvSpPr>
        <p:spPr>
          <a:xfrm>
            <a:off x="4899422" y="715491"/>
            <a:ext cx="1810941" cy="253916"/>
          </a:xfrm>
          <a:prstGeom prst="rect">
            <a:avLst/>
          </a:prstGeom>
          <a:noFill/>
        </p:spPr>
        <p:txBody>
          <a:bodyPr wrap="square" rtlCol="0">
            <a:spAutoFit/>
          </a:bodyPr>
          <a:lstStyle/>
          <a:p>
            <a:r>
              <a:rPr lang="en-US" sz="1050" dirty="0">
                <a:latin typeface="DM Mono" panose="020B0509040201040103" pitchFamily="49" charset="77"/>
              </a:rPr>
              <a:t>Inner Join</a:t>
            </a:r>
          </a:p>
        </p:txBody>
      </p:sp>
      <p:sp>
        <p:nvSpPr>
          <p:cNvPr id="14" name="Freeform 13">
            <a:extLst>
              <a:ext uri="{FF2B5EF4-FFF2-40B4-BE49-F238E27FC236}">
                <a16:creationId xmlns:a16="http://schemas.microsoft.com/office/drawing/2014/main" id="{B27F89E4-C847-AAAB-17E5-706BE4407504}"/>
              </a:ext>
            </a:extLst>
          </p:cNvPr>
          <p:cNvSpPr/>
          <p:nvPr/>
        </p:nvSpPr>
        <p:spPr>
          <a:xfrm>
            <a:off x="1926432"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3" name="Freeform 12">
            <a:extLst>
              <a:ext uri="{FF2B5EF4-FFF2-40B4-BE49-F238E27FC236}">
                <a16:creationId xmlns:a16="http://schemas.microsoft.com/office/drawing/2014/main" id="{F84C1C9B-0D69-E18D-62DE-D12625877EFE}"/>
              </a:ext>
            </a:extLst>
          </p:cNvPr>
          <p:cNvSpPr/>
          <p:nvPr/>
        </p:nvSpPr>
        <p:spPr>
          <a:xfrm>
            <a:off x="847726"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bg1"/>
                </a:solidFill>
                <a:latin typeface="DM Mono" panose="020B0509040201040103" pitchFamily="49" charset="77"/>
              </a:rPr>
              <a:t>Mobile </a:t>
            </a:r>
          </a:p>
          <a:p>
            <a:pPr algn="ctr"/>
            <a:r>
              <a:rPr lang="en-US" sz="1200" dirty="0">
                <a:solidFill>
                  <a:schemeClr val="bg1"/>
                </a:solidFill>
                <a:latin typeface="DM Mono" panose="020B0509040201040103" pitchFamily="49" charset="77"/>
              </a:rPr>
              <a:t>Reviews</a:t>
            </a:r>
          </a:p>
        </p:txBody>
      </p:sp>
      <p:sp>
        <p:nvSpPr>
          <p:cNvPr id="12" name="Freeform 11">
            <a:extLst>
              <a:ext uri="{FF2B5EF4-FFF2-40B4-BE49-F238E27FC236}">
                <a16:creationId xmlns:a16="http://schemas.microsoft.com/office/drawing/2014/main" id="{4E68BE65-FEA0-3199-A5E0-B6DEE3527479}"/>
              </a:ext>
            </a:extLst>
          </p:cNvPr>
          <p:cNvSpPr/>
          <p:nvPr/>
        </p:nvSpPr>
        <p:spPr>
          <a:xfrm>
            <a:off x="2121100"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15" name="Freeform 14">
            <a:extLst>
              <a:ext uri="{FF2B5EF4-FFF2-40B4-BE49-F238E27FC236}">
                <a16:creationId xmlns:a16="http://schemas.microsoft.com/office/drawing/2014/main" id="{EBC9BD7A-8571-B68E-63FA-430D3AF5B2A3}"/>
              </a:ext>
            </a:extLst>
          </p:cNvPr>
          <p:cNvSpPr/>
          <p:nvPr/>
        </p:nvSpPr>
        <p:spPr>
          <a:xfrm>
            <a:off x="6321029" y="1518499"/>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6" name="Freeform 15">
            <a:extLst>
              <a:ext uri="{FF2B5EF4-FFF2-40B4-BE49-F238E27FC236}">
                <a16:creationId xmlns:a16="http://schemas.microsoft.com/office/drawing/2014/main" id="{8BD1E8ED-AC4C-9966-59CB-6566BAC8B36E}"/>
              </a:ext>
            </a:extLst>
          </p:cNvPr>
          <p:cNvSpPr/>
          <p:nvPr/>
        </p:nvSpPr>
        <p:spPr>
          <a:xfrm>
            <a:off x="5242322" y="1285875"/>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7" name="Freeform 16">
            <a:extLst>
              <a:ext uri="{FF2B5EF4-FFF2-40B4-BE49-F238E27FC236}">
                <a16:creationId xmlns:a16="http://schemas.microsoft.com/office/drawing/2014/main" id="{0D6A53C9-8A4C-AA92-D109-3CD04801EDB5}"/>
              </a:ext>
            </a:extLst>
          </p:cNvPr>
          <p:cNvSpPr/>
          <p:nvPr/>
        </p:nvSpPr>
        <p:spPr>
          <a:xfrm>
            <a:off x="6515697" y="1285875"/>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7" name="TextBox 26">
            <a:extLst>
              <a:ext uri="{FF2B5EF4-FFF2-40B4-BE49-F238E27FC236}">
                <a16:creationId xmlns:a16="http://schemas.microsoft.com/office/drawing/2014/main" id="{0FEEB19A-EAE8-B1CD-3D5A-F13A7006FBAC}"/>
              </a:ext>
            </a:extLst>
          </p:cNvPr>
          <p:cNvSpPr txBox="1"/>
          <p:nvPr/>
        </p:nvSpPr>
        <p:spPr>
          <a:xfrm>
            <a:off x="622697" y="3003710"/>
            <a:ext cx="3944075" cy="1200329"/>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p>
          <a:p>
            <a:r>
              <a:rPr lang="en-US" sz="1200" dirty="0">
                <a:solidFill>
                  <a:schemeClr val="tx1"/>
                </a:solidFill>
                <a:latin typeface="DM Mono" panose="020B0509040201040103" pitchFamily="49" charset="77"/>
              </a:rPr>
              <a:t>    how= </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left_anti</a:t>
            </a:r>
            <a:r>
              <a:rPr lang="en-US" sz="1200" dirty="0">
                <a:solidFill>
                  <a:schemeClr val="accent6">
                    <a:lumMod val="50000"/>
                  </a:schemeClr>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7" name="TextBox 36">
            <a:extLst>
              <a:ext uri="{FF2B5EF4-FFF2-40B4-BE49-F238E27FC236}">
                <a16:creationId xmlns:a16="http://schemas.microsoft.com/office/drawing/2014/main" id="{79BDC779-7983-2931-D033-9385B2706072}"/>
              </a:ext>
            </a:extLst>
          </p:cNvPr>
          <p:cNvSpPr txBox="1"/>
          <p:nvPr/>
        </p:nvSpPr>
        <p:spPr>
          <a:xfrm>
            <a:off x="4899422" y="3003710"/>
            <a:ext cx="3944075" cy="1015663"/>
          </a:xfrm>
          <a:prstGeom prst="rect">
            <a:avLst/>
          </a:prstGeom>
          <a:noFill/>
        </p:spPr>
        <p:txBody>
          <a:bodyPr wrap="square" rtlCol="0">
            <a:spAutoFit/>
          </a:bodyPr>
          <a:lstStyle/>
          <a:p>
            <a:r>
              <a:rPr lang="en-US" sz="1200" dirty="0" err="1">
                <a:solidFill>
                  <a:schemeClr val="accent3">
                    <a:lumMod val="75000"/>
                  </a:schemeClr>
                </a:solidFill>
                <a:latin typeface="DM Mono" panose="020B0509040201040103" pitchFamily="49" charset="77"/>
              </a:rPr>
              <a:t>mobile_reviews</a:t>
            </a:r>
            <a:r>
              <a:rPr lang="en-US" sz="1200" dirty="0" err="1">
                <a:solidFill>
                  <a:schemeClr val="tx1"/>
                </a:solidFill>
                <a:latin typeface="DM Mono" panose="020B0509040201040103" pitchFamily="49" charset="77"/>
              </a:rPr>
              <a:t>.join</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a:t>
            </a:r>
            <a:r>
              <a:rPr lang="en-US" sz="1200" dirty="0" err="1">
                <a:solidFill>
                  <a:schemeClr val="accent3">
                    <a:lumMod val="75000"/>
                  </a:schemeClr>
                </a:solidFill>
                <a:latin typeface="DM Mono" panose="020B0509040201040103" pitchFamily="49" charset="77"/>
              </a:rPr>
              <a:t>checkins</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    on=[</a:t>
            </a:r>
            <a:r>
              <a:rPr lang="en-US" sz="1200" dirty="0">
                <a:solidFill>
                  <a:schemeClr val="accent6">
                    <a:lumMod val="50000"/>
                  </a:schemeClr>
                </a:solidFill>
                <a:latin typeface="DM Mono" panose="020B0509040201040103" pitchFamily="49" charset="77"/>
              </a:rPr>
              <a:t>”</a:t>
            </a:r>
            <a:r>
              <a:rPr lang="en-US" sz="1200" dirty="0" err="1">
                <a:solidFill>
                  <a:schemeClr val="accent6">
                    <a:lumMod val="50000"/>
                  </a:schemeClr>
                </a:solidFill>
                <a:latin typeface="DM Mono" panose="020B0509040201040103" pitchFamily="49" charset="77"/>
              </a:rPr>
              <a:t>user_id</a:t>
            </a:r>
            <a:r>
              <a:rPr lang="en-US" sz="1200" dirty="0">
                <a:solidFill>
                  <a:schemeClr val="accent6">
                    <a:lumMod val="50000"/>
                  </a:schemeClr>
                </a:solidFill>
                <a:latin typeface="DM Mono" panose="020B0509040201040103" pitchFamily="49" charset="77"/>
              </a:rPr>
              <a:t>”, “</a:t>
            </a:r>
            <a:r>
              <a:rPr lang="en-US" sz="1200" dirty="0" err="1">
                <a:solidFill>
                  <a:schemeClr val="accent6">
                    <a:lumMod val="50000"/>
                  </a:schemeClr>
                </a:solidFill>
                <a:latin typeface="DM Mono" panose="020B0509040201040103" pitchFamily="49" charset="77"/>
              </a:rPr>
              <a:t>business_id</a:t>
            </a:r>
            <a:r>
              <a:rPr lang="en-US" sz="1200" dirty="0">
                <a:solidFill>
                  <a:schemeClr val="accent6">
                    <a:lumMod val="50000"/>
                  </a:schemeClr>
                </a:solidFill>
                <a:latin typeface="DM Mono" panose="020B0509040201040103" pitchFamily="49" charset="77"/>
              </a:rPr>
              <a:t>”, “date”</a:t>
            </a:r>
            <a:r>
              <a:rPr lang="en-US" sz="1200" dirty="0">
                <a:solidFill>
                  <a:schemeClr val="tx1"/>
                </a:solidFill>
                <a:latin typeface="DM Mono" panose="020B0509040201040103" pitchFamily="49" charset="77"/>
              </a:rPr>
              <a:t>]</a:t>
            </a:r>
          </a:p>
          <a:p>
            <a:r>
              <a:rPr lang="en-US" sz="1200" dirty="0">
                <a:solidFill>
                  <a:schemeClr val="tx1"/>
                </a:solidFill>
                <a:latin typeface="DM Mono" panose="020B0509040201040103" pitchFamily="49" charset="77"/>
              </a:rPr>
              <a:t>)</a:t>
            </a:r>
          </a:p>
        </p:txBody>
      </p:sp>
      <p:sp>
        <p:nvSpPr>
          <p:cNvPr id="38" name="Rectangle 37">
            <a:extLst>
              <a:ext uri="{FF2B5EF4-FFF2-40B4-BE49-F238E27FC236}">
                <a16:creationId xmlns:a16="http://schemas.microsoft.com/office/drawing/2014/main" id="{D1A15B8C-3C54-0FAA-43B6-6442F92EC9EB}"/>
              </a:ext>
            </a:extLst>
          </p:cNvPr>
          <p:cNvSpPr/>
          <p:nvPr/>
        </p:nvSpPr>
        <p:spPr>
          <a:xfrm>
            <a:off x="990481" y="3772031"/>
            <a:ext cx="1594922" cy="226213"/>
          </a:xfrm>
          <a:prstGeom prst="rect">
            <a:avLst/>
          </a:prstGeom>
          <a:solidFill>
            <a:srgbClr val="FFFF00">
              <a:alpha val="40000"/>
            </a:srgbClr>
          </a:solid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7228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17" grpId="0" animBg="1"/>
      <p:bldP spid="37"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25</a:t>
            </a:fld>
            <a:endParaRPr dirty="0"/>
          </a:p>
        </p:txBody>
      </p:sp>
      <p:sp>
        <p:nvSpPr>
          <p:cNvPr id="577" name="Google Shape;577;p69"/>
          <p:cNvSpPr txBox="1"/>
          <p:nvPr/>
        </p:nvSpPr>
        <p:spPr>
          <a:xfrm>
            <a:off x="793960" y="1113300"/>
            <a:ext cx="7556175" cy="1533731"/>
          </a:xfrm>
          <a:prstGeom prst="rect">
            <a:avLst/>
          </a:prstGeom>
          <a:noFill/>
          <a:ln>
            <a:noFill/>
          </a:ln>
        </p:spPr>
        <p:txBody>
          <a:bodyPr spcFirstLastPara="1" wrap="square" lIns="68569" tIns="68569" rIns="68569" bIns="68569" anchor="t" anchorCtr="0">
            <a:spAutoFit/>
          </a:bodyPr>
          <a:lstStyle/>
          <a:p>
            <a:r>
              <a:rPr lang="en" sz="4200" dirty="0">
                <a:solidFill>
                  <a:schemeClr val="accent3"/>
                </a:solidFill>
                <a:latin typeface="DM Sans" pitchFamily="2" charset="77"/>
                <a:ea typeface="DM Sans"/>
                <a:cs typeface="DM Sans"/>
                <a:sym typeface="DM Sans"/>
              </a:rPr>
              <a:t>5 days</a:t>
            </a:r>
            <a:r>
              <a:rPr lang="en" sz="4200" dirty="0">
                <a:latin typeface="DM Sans" pitchFamily="2" charset="77"/>
                <a:ea typeface="DM Sans"/>
                <a:cs typeface="DM Sans"/>
                <a:sym typeface="DM Sans"/>
              </a:rPr>
              <a:t> to find the bug, </a:t>
            </a:r>
            <a:endParaRPr sz="4200" dirty="0">
              <a:latin typeface="DM Sans" pitchFamily="2" charset="77"/>
              <a:ea typeface="DM Sans"/>
              <a:cs typeface="DM Sans"/>
              <a:sym typeface="DM Sans"/>
            </a:endParaRPr>
          </a:p>
          <a:p>
            <a:pPr>
              <a:spcBef>
                <a:spcPts val="750"/>
              </a:spcBef>
            </a:pPr>
            <a:r>
              <a:rPr lang="en" sz="4200" dirty="0">
                <a:solidFill>
                  <a:schemeClr val="accent3"/>
                </a:solidFill>
                <a:latin typeface="DM Sans" pitchFamily="2" charset="77"/>
                <a:ea typeface="DM Sans"/>
                <a:cs typeface="DM Sans"/>
                <a:sym typeface="DM Sans"/>
              </a:rPr>
              <a:t>3 days </a:t>
            </a:r>
            <a:r>
              <a:rPr lang="en" sz="4200" dirty="0">
                <a:latin typeface="DM Sans" pitchFamily="2" charset="77"/>
                <a:ea typeface="DM Sans"/>
                <a:cs typeface="DM Sans"/>
                <a:sym typeface="DM Sans"/>
              </a:rPr>
              <a:t>to fix it,</a:t>
            </a:r>
            <a:endParaRPr lang="en-CA" sz="4200" dirty="0">
              <a:latin typeface="DM Sans" pitchFamily="2" charset="77"/>
              <a:ea typeface="DM Sans"/>
              <a:cs typeface="DM Sans"/>
              <a:sym typeface="DM Sans"/>
            </a:endParaRPr>
          </a:p>
        </p:txBody>
      </p:sp>
      <p:sp>
        <p:nvSpPr>
          <p:cNvPr id="578" name="Google Shape;578;p6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17C746AE-3213-AF1D-0291-7A782319E3B9}"/>
              </a:ext>
            </a:extLst>
          </p:cNvPr>
          <p:cNvSpPr txBox="1"/>
          <p:nvPr/>
        </p:nvSpPr>
        <p:spPr>
          <a:xfrm>
            <a:off x="793866" y="2571750"/>
            <a:ext cx="7622600" cy="2031325"/>
          </a:xfrm>
          <a:prstGeom prst="rect">
            <a:avLst/>
          </a:prstGeom>
          <a:noFill/>
        </p:spPr>
        <p:txBody>
          <a:bodyPr wrap="none" rtlCol="0">
            <a:spAutoFit/>
          </a:bodyPr>
          <a:lstStyle/>
          <a:p>
            <a:r>
              <a:rPr lang="en" sz="4200" dirty="0">
                <a:latin typeface="DM Sans" pitchFamily="2" charset="77"/>
                <a:ea typeface="DM Sans"/>
                <a:cs typeface="DM Sans"/>
                <a:sym typeface="DM Sans"/>
              </a:rPr>
              <a:t>followed by </a:t>
            </a:r>
            <a:r>
              <a:rPr lang="en" sz="4200" dirty="0">
                <a:solidFill>
                  <a:schemeClr val="accent3"/>
                </a:solidFill>
                <a:latin typeface="DM Sans" pitchFamily="2" charset="77"/>
                <a:ea typeface="DM Sans"/>
                <a:cs typeface="DM Sans"/>
                <a:sym typeface="DM Sans"/>
              </a:rPr>
              <a:t>7 days </a:t>
            </a:r>
            <a:r>
              <a:rPr lang="en" sz="4200" dirty="0">
                <a:latin typeface="DM Sans" pitchFamily="2" charset="77"/>
                <a:ea typeface="DM Sans"/>
                <a:cs typeface="DM Sans"/>
                <a:sym typeface="DM Sans"/>
              </a:rPr>
              <a:t>of running </a:t>
            </a:r>
          </a:p>
          <a:p>
            <a:r>
              <a:rPr lang="en" sz="4200" dirty="0">
                <a:latin typeface="DM Sans" pitchFamily="2" charset="77"/>
                <a:ea typeface="DM Sans"/>
                <a:cs typeface="DM Sans"/>
                <a:sym typeface="DM Sans"/>
              </a:rPr>
              <a:t>backfills for </a:t>
            </a:r>
            <a:r>
              <a:rPr lang="en" sz="4200" dirty="0">
                <a:solidFill>
                  <a:schemeClr val="accent3"/>
                </a:solidFill>
                <a:latin typeface="DM Sans" pitchFamily="2" charset="77"/>
                <a:ea typeface="DM Sans"/>
                <a:cs typeface="DM Sans"/>
                <a:sym typeface="DM Sans"/>
              </a:rPr>
              <a:t>2 months </a:t>
            </a:r>
            <a:r>
              <a:rPr lang="en" sz="4200" dirty="0">
                <a:solidFill>
                  <a:schemeClr val="tx1"/>
                </a:solidFill>
                <a:latin typeface="DM Sans" pitchFamily="2" charset="77"/>
                <a:ea typeface="DM Sans"/>
                <a:cs typeface="DM Sans"/>
                <a:sym typeface="DM Sans"/>
              </a:rPr>
              <a:t>of data</a:t>
            </a:r>
            <a:endParaRPr lang="en-CA" sz="4200" dirty="0">
              <a:solidFill>
                <a:schemeClr val="tx1"/>
              </a:solidFill>
              <a:latin typeface="DM Sans" pitchFamily="2" charset="77"/>
              <a:ea typeface="DM Sans"/>
              <a:cs typeface="DM Sans"/>
              <a:sym typeface="DM Sans"/>
            </a:endParaRPr>
          </a:p>
          <a:p>
            <a:endParaRPr lang="en-US" sz="4200" dirty="0">
              <a:latin typeface="DM Mono" panose="020B0509040201040103" pitchFamily="49" charset="77"/>
            </a:endParaRPr>
          </a:p>
        </p:txBody>
      </p:sp>
      <p:pic>
        <p:nvPicPr>
          <p:cNvPr id="4" name="Graphic 3" descr="Stopwatch 75% outline">
            <a:extLst>
              <a:ext uri="{FF2B5EF4-FFF2-40B4-BE49-F238E27FC236}">
                <a16:creationId xmlns:a16="http://schemas.microsoft.com/office/drawing/2014/main" id="{A92F130B-9045-5D93-6508-F666F4A8D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846" y="148575"/>
            <a:ext cx="1246459" cy="1246459"/>
          </a:xfrm>
          <a:prstGeom prst="rect">
            <a:avLst/>
          </a:prstGeom>
        </p:spPr>
      </p:pic>
    </p:spTree>
    <p:extLst>
      <p:ext uri="{BB962C8B-B14F-4D97-AF65-F5344CB8AC3E}">
        <p14:creationId xmlns:p14="http://schemas.microsoft.com/office/powerpoint/2010/main" val="1618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3201" y="664294"/>
            <a:ext cx="1235842"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26</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3691819570"/>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3" y="1920504"/>
            <a:ext cx="826856"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38616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4004A64D-EFAA-36C4-01D9-C303854AB2AC}"/>
              </a:ext>
            </a:extLst>
          </p:cNvPr>
          <p:cNvCxnSpPr>
            <a:cxnSpLocks/>
            <a:stCxn id="2" idx="3"/>
            <a:endCxn id="25" idx="0"/>
          </p:cNvCxnSpPr>
          <p:nvPr/>
        </p:nvCxnSpPr>
        <p:spPr>
          <a:xfrm>
            <a:off x="5904957" y="664294"/>
            <a:ext cx="1102249" cy="1336750"/>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6ECD531-46F7-4861-D8CE-EA26782132CD}"/>
              </a:ext>
            </a:extLst>
          </p:cNvPr>
          <p:cNvCxnSpPr>
            <a:cxnSpLocks/>
            <a:stCxn id="2" idx="1"/>
            <a:endCxn id="21" idx="0"/>
          </p:cNvCxnSpPr>
          <p:nvPr/>
        </p:nvCxnSpPr>
        <p:spPr>
          <a:xfrm rot="10800000" flipV="1">
            <a:off x="2001345" y="664294"/>
            <a:ext cx="1237699" cy="1256210"/>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72" name="Google Shape;872;p7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27</a:t>
            </a:fld>
            <a:endParaRPr dirty="0"/>
          </a:p>
        </p:txBody>
      </p:sp>
      <p:sp>
        <p:nvSpPr>
          <p:cNvPr id="874" name="Google Shape;874;p79"/>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TextBox 1">
            <a:extLst>
              <a:ext uri="{FF2B5EF4-FFF2-40B4-BE49-F238E27FC236}">
                <a16:creationId xmlns:a16="http://schemas.microsoft.com/office/drawing/2014/main" id="{76B1B2BA-0990-F959-F845-C2D3F858FD1B}"/>
              </a:ext>
            </a:extLst>
          </p:cNvPr>
          <p:cNvSpPr txBox="1"/>
          <p:nvPr/>
        </p:nvSpPr>
        <p:spPr>
          <a:xfrm>
            <a:off x="3239043" y="341128"/>
            <a:ext cx="2665914" cy="646331"/>
          </a:xfrm>
          <a:prstGeom prst="rect">
            <a:avLst/>
          </a:prstGeom>
          <a:noFill/>
          <a:ln w="38100">
            <a:solidFill>
              <a:schemeClr val="bg2"/>
            </a:solidFill>
          </a:ln>
        </p:spPr>
        <p:txBody>
          <a:bodyPr wrap="square" rtlCol="0">
            <a:spAutoFit/>
          </a:bodyPr>
          <a:lstStyle/>
          <a:p>
            <a:pPr algn="ctr"/>
            <a:r>
              <a:rPr lang="en-US" sz="1800" dirty="0">
                <a:latin typeface="DM Sans" pitchFamily="2" charset="77"/>
              </a:rPr>
              <a:t>Automated Tests</a:t>
            </a:r>
          </a:p>
          <a:p>
            <a:pPr algn="ctr"/>
            <a:r>
              <a:rPr lang="en-US" sz="1800" dirty="0">
                <a:latin typeface="DM Sans" pitchFamily="2" charset="77"/>
              </a:rPr>
              <a:t>For Data Pipelines</a:t>
            </a:r>
          </a:p>
        </p:txBody>
      </p:sp>
      <p:graphicFrame>
        <p:nvGraphicFramePr>
          <p:cNvPr id="3" name="Table 3">
            <a:extLst>
              <a:ext uri="{FF2B5EF4-FFF2-40B4-BE49-F238E27FC236}">
                <a16:creationId xmlns:a16="http://schemas.microsoft.com/office/drawing/2014/main" id="{F7EC2900-D164-8E83-9D3B-8D9CB8628DDE}"/>
              </a:ext>
            </a:extLst>
          </p:cNvPr>
          <p:cNvGraphicFramePr>
            <a:graphicFrameLocks noGrp="1"/>
          </p:cNvGraphicFramePr>
          <p:nvPr>
            <p:extLst>
              <p:ext uri="{D42A27DB-BD31-4B8C-83A1-F6EECF244321}">
                <p14:modId xmlns:p14="http://schemas.microsoft.com/office/powerpoint/2010/main" val="1619156697"/>
              </p:ext>
            </p:extLst>
          </p:nvPr>
        </p:nvGraphicFramePr>
        <p:xfrm>
          <a:off x="337404" y="3093199"/>
          <a:ext cx="3257996" cy="1285207"/>
        </p:xfrm>
        <a:graphic>
          <a:graphicData uri="http://schemas.openxmlformats.org/drawingml/2006/table">
            <a:tbl>
              <a:tblPr firstRow="1" bandRow="1"/>
              <a:tblGrid>
                <a:gridCol w="814499">
                  <a:extLst>
                    <a:ext uri="{9D8B030D-6E8A-4147-A177-3AD203B41FA5}">
                      <a16:colId xmlns:a16="http://schemas.microsoft.com/office/drawing/2014/main" val="3153912135"/>
                    </a:ext>
                  </a:extLst>
                </a:gridCol>
                <a:gridCol w="814499">
                  <a:extLst>
                    <a:ext uri="{9D8B030D-6E8A-4147-A177-3AD203B41FA5}">
                      <a16:colId xmlns:a16="http://schemas.microsoft.com/office/drawing/2014/main" val="2067168834"/>
                    </a:ext>
                  </a:extLst>
                </a:gridCol>
                <a:gridCol w="814499">
                  <a:extLst>
                    <a:ext uri="{9D8B030D-6E8A-4147-A177-3AD203B41FA5}">
                      <a16:colId xmlns:a16="http://schemas.microsoft.com/office/drawing/2014/main" val="3520864782"/>
                    </a:ext>
                  </a:extLst>
                </a:gridCol>
                <a:gridCol w="814499">
                  <a:extLst>
                    <a:ext uri="{9D8B030D-6E8A-4147-A177-3AD203B41FA5}">
                      <a16:colId xmlns:a16="http://schemas.microsoft.com/office/drawing/2014/main" val="1762378831"/>
                    </a:ext>
                  </a:extLst>
                </a:gridCol>
              </a:tblGrid>
              <a:tr h="246887">
                <a:tc>
                  <a:txBody>
                    <a:bodyPr/>
                    <a:lstStyle/>
                    <a:p>
                      <a:r>
                        <a:rPr lang="en-US" sz="1200" b="0" i="0" dirty="0">
                          <a:solidFill>
                            <a:schemeClr val="bg1"/>
                          </a:solidFill>
                          <a:latin typeface="DM Sans" pitchFamily="2" charset="77"/>
                        </a:rPr>
                        <a:t>ID</a:t>
                      </a:r>
                    </a:p>
                  </a:txBody>
                  <a:tcPr marL="64006" marR="64006" marT="32003" marB="32003">
                    <a:solidFill>
                      <a:srgbClr val="00B050"/>
                    </a:solidFill>
                  </a:tcPr>
                </a:tc>
                <a:tc>
                  <a:txBody>
                    <a:bodyPr/>
                    <a:lstStyle/>
                    <a:p>
                      <a:r>
                        <a:rPr lang="en-US" sz="1200" b="0" i="0" dirty="0">
                          <a:solidFill>
                            <a:schemeClr val="bg1"/>
                          </a:solidFill>
                          <a:latin typeface="DM Sans" pitchFamily="2" charset="77"/>
                        </a:rPr>
                        <a:t>Name</a:t>
                      </a:r>
                    </a:p>
                  </a:txBody>
                  <a:tcPr marL="64006" marR="64006" marT="32003" marB="32003">
                    <a:solidFill>
                      <a:srgbClr val="00B050"/>
                    </a:solidFill>
                  </a:tcPr>
                </a:tc>
                <a:tc>
                  <a:txBody>
                    <a:bodyPr/>
                    <a:lstStyle/>
                    <a:p>
                      <a:r>
                        <a:rPr lang="en-US" sz="1200" b="0" i="0" dirty="0">
                          <a:solidFill>
                            <a:schemeClr val="bg1"/>
                          </a:solidFill>
                          <a:latin typeface="DM Sans" pitchFamily="2" charset="77"/>
                        </a:rPr>
                        <a:t>Age</a:t>
                      </a:r>
                    </a:p>
                  </a:txBody>
                  <a:tcPr marL="64006" marR="64006" marT="32003" marB="32003">
                    <a:solidFill>
                      <a:srgbClr val="00B050"/>
                    </a:solidFill>
                  </a:tcPr>
                </a:tc>
                <a:tc>
                  <a:txBody>
                    <a:bodyPr/>
                    <a:lstStyle/>
                    <a:p>
                      <a:r>
                        <a:rPr lang="en-US" sz="1200" b="0" i="0" dirty="0">
                          <a:solidFill>
                            <a:schemeClr val="bg1"/>
                          </a:solidFill>
                          <a:latin typeface="DM Sans" pitchFamily="2" charset="77"/>
                        </a:rPr>
                        <a:t>Eye color</a:t>
                      </a:r>
                    </a:p>
                  </a:txBody>
                  <a:tcPr marL="64006" marR="64006" marT="32003" marB="32003">
                    <a:solidFill>
                      <a:srgbClr val="00B050"/>
                    </a:solidFill>
                  </a:tcPr>
                </a:tc>
                <a:extLst>
                  <a:ext uri="{0D108BD9-81ED-4DB2-BD59-A6C34878D82A}">
                    <a16:rowId xmlns:a16="http://schemas.microsoft.com/office/drawing/2014/main" val="829607364"/>
                  </a:ext>
                </a:extLst>
              </a:tr>
              <a:tr h="259580">
                <a:tc>
                  <a:txBody>
                    <a:bodyPr/>
                    <a:lstStyle/>
                    <a:p>
                      <a:r>
                        <a:rPr lang="en-US" sz="1200" b="0" i="0" dirty="0">
                          <a:latin typeface="DM Sans" pitchFamily="2" charset="77"/>
                        </a:rPr>
                        <a:t>01452</a:t>
                      </a:r>
                    </a:p>
                  </a:txBody>
                  <a:tcPr marL="64006" marR="64006" marT="32003" marB="32003"/>
                </a:tc>
                <a:tc>
                  <a:txBody>
                    <a:bodyPr/>
                    <a:lstStyle/>
                    <a:p>
                      <a:r>
                        <a:rPr lang="en-US" sz="1200" b="0" i="0" dirty="0">
                          <a:latin typeface="DM Sans" pitchFamily="2" charset="77"/>
                        </a:rPr>
                        <a:t>Alan</a:t>
                      </a:r>
                    </a:p>
                  </a:txBody>
                  <a:tcPr marL="64006" marR="64006" marT="32003" marB="32003"/>
                </a:tc>
                <a:tc>
                  <a:txBody>
                    <a:bodyPr/>
                    <a:lstStyle/>
                    <a:p>
                      <a:r>
                        <a:rPr lang="en-US" sz="1200" b="0" i="0" dirty="0">
                          <a:latin typeface="DM Sans" pitchFamily="2" charset="77"/>
                        </a:rPr>
                        <a:t>452</a:t>
                      </a:r>
                    </a:p>
                  </a:txBody>
                  <a:tcPr marL="64006" marR="64006" marT="32003" marB="32003"/>
                </a:tc>
                <a:tc>
                  <a:txBody>
                    <a:bodyPr/>
                    <a:lstStyle/>
                    <a:p>
                      <a:r>
                        <a:rPr lang="en-US" sz="1200" b="0" i="0" dirty="0">
                          <a:latin typeface="DM Sans" pitchFamily="2" charset="77"/>
                        </a:rPr>
                        <a:t>blue</a:t>
                      </a:r>
                    </a:p>
                  </a:txBody>
                  <a:tcPr marL="64006" marR="64006" marT="32003" marB="32003"/>
                </a:tc>
                <a:extLst>
                  <a:ext uri="{0D108BD9-81ED-4DB2-BD59-A6C34878D82A}">
                    <a16:rowId xmlns:a16="http://schemas.microsoft.com/office/drawing/2014/main" val="3423060112"/>
                  </a:ext>
                </a:extLst>
              </a:tr>
              <a:tr h="259580">
                <a:tc>
                  <a:txBody>
                    <a:bodyPr/>
                    <a:lstStyle/>
                    <a:p>
                      <a:r>
                        <a:rPr lang="en-US" sz="1200" b="0" i="0" dirty="0">
                          <a:latin typeface="DM Sans" pitchFamily="2" charset="77"/>
                        </a:rPr>
                        <a:t>64521</a:t>
                      </a:r>
                    </a:p>
                  </a:txBody>
                  <a:tcPr marL="64006" marR="64006" marT="32003" marB="32003"/>
                </a:tc>
                <a:tc>
                  <a:txBody>
                    <a:bodyPr/>
                    <a:lstStyle/>
                    <a:p>
                      <a:r>
                        <a:rPr lang="en-US" sz="1200" b="0" i="0" dirty="0">
                          <a:latin typeface="DM Sans" pitchFamily="2" charset="77"/>
                        </a:rPr>
                        <a:t>NULL</a:t>
                      </a:r>
                    </a:p>
                  </a:txBody>
                  <a:tcPr marL="64006" marR="64006" marT="32003" marB="32003"/>
                </a:tc>
                <a:tc>
                  <a:txBody>
                    <a:bodyPr/>
                    <a:lstStyle/>
                    <a:p>
                      <a:r>
                        <a:rPr lang="en-US" sz="1200" b="0" i="0" dirty="0">
                          <a:latin typeface="DM Sans" pitchFamily="2" charset="77"/>
                        </a:rPr>
                        <a:t>29</a:t>
                      </a:r>
                    </a:p>
                  </a:txBody>
                  <a:tcPr marL="64006" marR="64006" marT="32003" marB="32003"/>
                </a:tc>
                <a:tc>
                  <a:txBody>
                    <a:bodyPr/>
                    <a:lstStyle/>
                    <a:p>
                      <a:r>
                        <a:rPr lang="en-US" sz="1200" b="0" i="0" dirty="0">
                          <a:latin typeface="DM Sans" pitchFamily="2" charset="77"/>
                        </a:rPr>
                        <a:t>green</a:t>
                      </a:r>
                    </a:p>
                  </a:txBody>
                  <a:tcPr marL="64006" marR="64006" marT="32003" marB="32003"/>
                </a:tc>
                <a:extLst>
                  <a:ext uri="{0D108BD9-81ED-4DB2-BD59-A6C34878D82A}">
                    <a16:rowId xmlns:a16="http://schemas.microsoft.com/office/drawing/2014/main" val="3020610891"/>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2125337847"/>
                  </a:ext>
                </a:extLst>
              </a:tr>
              <a:tr h="259580">
                <a:tc>
                  <a:txBody>
                    <a:bodyPr/>
                    <a:lstStyle/>
                    <a:p>
                      <a:r>
                        <a:rPr lang="en-US" sz="1200" b="0" i="0" dirty="0">
                          <a:latin typeface="DM Sans" pitchFamily="2" charset="77"/>
                        </a:rPr>
                        <a:t>49031</a:t>
                      </a:r>
                    </a:p>
                  </a:txBody>
                  <a:tcPr marL="64006" marR="64006" marT="32003" marB="32003"/>
                </a:tc>
                <a:tc>
                  <a:txBody>
                    <a:bodyPr/>
                    <a:lstStyle/>
                    <a:p>
                      <a:r>
                        <a:rPr lang="en-US" sz="1200" b="0" i="0" dirty="0">
                          <a:latin typeface="DM Sans" pitchFamily="2" charset="77"/>
                        </a:rPr>
                        <a:t>Margaret</a:t>
                      </a:r>
                    </a:p>
                  </a:txBody>
                  <a:tcPr marL="64006" marR="64006" marT="32003" marB="32003"/>
                </a:tc>
                <a:tc>
                  <a:txBody>
                    <a:bodyPr/>
                    <a:lstStyle/>
                    <a:p>
                      <a:r>
                        <a:rPr lang="en-US" sz="1200" b="0" i="0" dirty="0">
                          <a:latin typeface="DM Sans" pitchFamily="2" charset="77"/>
                        </a:rPr>
                        <a:t>45</a:t>
                      </a:r>
                    </a:p>
                  </a:txBody>
                  <a:tcPr marL="64006" marR="64006" marT="32003" marB="32003"/>
                </a:tc>
                <a:tc>
                  <a:txBody>
                    <a:bodyPr/>
                    <a:lstStyle/>
                    <a:p>
                      <a:r>
                        <a:rPr lang="en-US" sz="1200" b="0" i="0" dirty="0">
                          <a:latin typeface="DM Sans" pitchFamily="2" charset="77"/>
                        </a:rPr>
                        <a:t>brown</a:t>
                      </a:r>
                    </a:p>
                  </a:txBody>
                  <a:tcPr marL="64006" marR="64006" marT="32003" marB="32003"/>
                </a:tc>
                <a:extLst>
                  <a:ext uri="{0D108BD9-81ED-4DB2-BD59-A6C34878D82A}">
                    <a16:rowId xmlns:a16="http://schemas.microsoft.com/office/drawing/2014/main" val="3417541705"/>
                  </a:ext>
                </a:extLst>
              </a:tr>
            </a:tbl>
          </a:graphicData>
        </a:graphic>
      </p:graphicFrame>
      <p:grpSp>
        <p:nvGrpSpPr>
          <p:cNvPr id="7" name="Google Shape;1073;p95">
            <a:extLst>
              <a:ext uri="{FF2B5EF4-FFF2-40B4-BE49-F238E27FC236}">
                <a16:creationId xmlns:a16="http://schemas.microsoft.com/office/drawing/2014/main" id="{73B4825E-4751-CC55-A285-64D7DCB3CA7B}"/>
              </a:ext>
            </a:extLst>
          </p:cNvPr>
          <p:cNvGrpSpPr/>
          <p:nvPr/>
        </p:nvGrpSpPr>
        <p:grpSpPr>
          <a:xfrm>
            <a:off x="6510203" y="3233269"/>
            <a:ext cx="814319" cy="805874"/>
            <a:chOff x="4629601" y="2780598"/>
            <a:chExt cx="2150002" cy="2127705"/>
          </a:xfrm>
        </p:grpSpPr>
        <p:pic>
          <p:nvPicPr>
            <p:cNvPr id="8" name="Google Shape;1074;p95">
              <a:extLst>
                <a:ext uri="{FF2B5EF4-FFF2-40B4-BE49-F238E27FC236}">
                  <a16:creationId xmlns:a16="http://schemas.microsoft.com/office/drawing/2014/main" id="{80D8707E-DD9F-0791-CDDE-B3A64AA6728F}"/>
                </a:ext>
              </a:extLst>
            </p:cNvPr>
            <p:cNvPicPr preferRelativeResize="0"/>
            <p:nvPr/>
          </p:nvPicPr>
          <p:blipFill>
            <a:blip r:embed="rId3">
              <a:alphaModFix/>
            </a:blip>
            <a:stretch>
              <a:fillRect/>
            </a:stretch>
          </p:blipFill>
          <p:spPr>
            <a:xfrm>
              <a:off x="5384976" y="3460900"/>
              <a:ext cx="639250" cy="767096"/>
            </a:xfrm>
            <a:prstGeom prst="rect">
              <a:avLst/>
            </a:prstGeom>
            <a:noFill/>
            <a:ln>
              <a:noFill/>
            </a:ln>
          </p:spPr>
        </p:pic>
        <p:sp>
          <p:nvSpPr>
            <p:cNvPr id="9" name="Google Shape;1075;p95">
              <a:extLst>
                <a:ext uri="{FF2B5EF4-FFF2-40B4-BE49-F238E27FC236}">
                  <a16:creationId xmlns:a16="http://schemas.microsoft.com/office/drawing/2014/main" id="{23918353-9283-8AC2-2E6D-3263B71A42E4}"/>
                </a:ext>
              </a:extLst>
            </p:cNvPr>
            <p:cNvSpPr/>
            <p:nvPr/>
          </p:nvSpPr>
          <p:spPr>
            <a:xfrm>
              <a:off x="5167150" y="3320038"/>
              <a:ext cx="1074900" cy="10488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nvGrpSpPr>
            <p:cNvPr id="10" name="Google Shape;1076;p95">
              <a:extLst>
                <a:ext uri="{FF2B5EF4-FFF2-40B4-BE49-F238E27FC236}">
                  <a16:creationId xmlns:a16="http://schemas.microsoft.com/office/drawing/2014/main" id="{F7DCCE5C-B803-F79C-A6F0-13E4161371F8}"/>
                </a:ext>
              </a:extLst>
            </p:cNvPr>
            <p:cNvGrpSpPr/>
            <p:nvPr/>
          </p:nvGrpSpPr>
          <p:grpSpPr>
            <a:xfrm>
              <a:off x="4629601" y="2780598"/>
              <a:ext cx="2150002" cy="2127705"/>
              <a:chOff x="4374339" y="2714600"/>
              <a:chExt cx="1772613" cy="1748176"/>
            </a:xfrm>
          </p:grpSpPr>
          <p:sp>
            <p:nvSpPr>
              <p:cNvPr id="11" name="Google Shape;1077;p95">
                <a:extLst>
                  <a:ext uri="{FF2B5EF4-FFF2-40B4-BE49-F238E27FC236}">
                    <a16:creationId xmlns:a16="http://schemas.microsoft.com/office/drawing/2014/main" id="{E95626A4-3D05-261F-1979-CB5300DFDEC1}"/>
                  </a:ext>
                </a:extLst>
              </p:cNvPr>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 name="Google Shape;1078;p95">
                <a:extLst>
                  <a:ext uri="{FF2B5EF4-FFF2-40B4-BE49-F238E27FC236}">
                    <a16:creationId xmlns:a16="http://schemas.microsoft.com/office/drawing/2014/main" id="{B4C81F41-10AF-0DA6-2FC7-A1EC8BE79E43}"/>
                  </a:ext>
                </a:extLst>
              </p:cNvPr>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3" name="Google Shape;1079;p95">
                <a:extLst>
                  <a:ext uri="{FF2B5EF4-FFF2-40B4-BE49-F238E27FC236}">
                    <a16:creationId xmlns:a16="http://schemas.microsoft.com/office/drawing/2014/main" id="{7EADBDDD-D9ED-01FA-FACE-A986F533E4CE}"/>
                  </a:ext>
                </a:extLst>
              </p:cNvPr>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4" name="Google Shape;1080;p95">
                <a:extLst>
                  <a:ext uri="{FF2B5EF4-FFF2-40B4-BE49-F238E27FC236}">
                    <a16:creationId xmlns:a16="http://schemas.microsoft.com/office/drawing/2014/main" id="{BF056028-A44E-28DB-D7FC-376263BB0F2A}"/>
                  </a:ext>
                </a:extLst>
              </p:cNvPr>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grpSp>
      <p:graphicFrame>
        <p:nvGraphicFramePr>
          <p:cNvPr id="6" name="Table 14">
            <a:extLst>
              <a:ext uri="{FF2B5EF4-FFF2-40B4-BE49-F238E27FC236}">
                <a16:creationId xmlns:a16="http://schemas.microsoft.com/office/drawing/2014/main" id="{67C557B3-00DD-187B-66C6-43DE816E7BFC}"/>
              </a:ext>
            </a:extLst>
          </p:cNvPr>
          <p:cNvGraphicFramePr>
            <a:graphicFrameLocks noGrp="1"/>
          </p:cNvGraphicFramePr>
          <p:nvPr>
            <p:extLst>
              <p:ext uri="{D42A27DB-BD31-4B8C-83A1-F6EECF244321}">
                <p14:modId xmlns:p14="http://schemas.microsoft.com/office/powerpoint/2010/main" val="3052229206"/>
              </p:ext>
            </p:extLst>
          </p:nvPr>
        </p:nvGraphicFramePr>
        <p:xfrm>
          <a:off x="4916303" y="3093275"/>
          <a:ext cx="1167293" cy="1085850"/>
        </p:xfrm>
        <a:graphic>
          <a:graphicData uri="http://schemas.openxmlformats.org/drawingml/2006/table">
            <a:tbl>
              <a:tblPr first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err="1">
                          <a:latin typeface="DM Sans" pitchFamily="2" charset="77"/>
                        </a:rPr>
                        <a:t>Trono</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err="1">
                          <a:latin typeface="DM Sans" pitchFamily="2" charset="77"/>
                        </a:rPr>
                        <a:t>Calgry</a:t>
                      </a:r>
                      <a:endParaRPr lang="en-US" sz="1200" b="0" i="0" dirty="0">
                        <a:latin typeface="DM Sans" pitchFamily="2" charset="77"/>
                      </a:endParaRPr>
                    </a:p>
                  </a:txBody>
                  <a:tcPr marL="68580" marR="68580" marT="34290" marB="34290"/>
                </a:tc>
                <a:extLst>
                  <a:ext uri="{0D108BD9-81ED-4DB2-BD59-A6C34878D82A}">
                    <a16:rowId xmlns:a16="http://schemas.microsoft.com/office/drawing/2014/main" val="1598786701"/>
                  </a:ext>
                </a:extLst>
              </a:tr>
              <a:tr h="251460">
                <a:tc>
                  <a:txBody>
                    <a:bodyPr/>
                    <a:lstStyle/>
                    <a:p>
                      <a:r>
                        <a:rPr lang="en-US" sz="1200" b="0" i="0" dirty="0" err="1">
                          <a:latin typeface="DM Sans" pitchFamily="2" charset="77"/>
                        </a:rPr>
                        <a:t>Vancover</a:t>
                      </a:r>
                      <a:endParaRPr lang="en-US" sz="1200" dirty="0">
                        <a:latin typeface="DM Sans" pitchFamily="2" charset="77"/>
                      </a:endParaRPr>
                    </a:p>
                  </a:txBody>
                  <a:tcPr marL="68580" marR="68580" marT="34290" marB="34290"/>
                </a:tc>
                <a:extLst>
                  <a:ext uri="{0D108BD9-81ED-4DB2-BD59-A6C34878D82A}">
                    <a16:rowId xmlns:a16="http://schemas.microsoft.com/office/drawing/2014/main" val="2188610504"/>
                  </a:ext>
                </a:extLst>
              </a:tr>
            </a:tbl>
          </a:graphicData>
        </a:graphic>
      </p:graphicFrame>
      <p:graphicFrame>
        <p:nvGraphicFramePr>
          <p:cNvPr id="20" name="Table 14">
            <a:extLst>
              <a:ext uri="{FF2B5EF4-FFF2-40B4-BE49-F238E27FC236}">
                <a16:creationId xmlns:a16="http://schemas.microsoft.com/office/drawing/2014/main" id="{6CFF751C-AE4B-6FC9-DA8B-8EA4373F9B6E}"/>
              </a:ext>
            </a:extLst>
          </p:cNvPr>
          <p:cNvGraphicFramePr>
            <a:graphicFrameLocks noGrp="1"/>
          </p:cNvGraphicFramePr>
          <p:nvPr>
            <p:extLst>
              <p:ext uri="{D42A27DB-BD31-4B8C-83A1-F6EECF244321}">
                <p14:modId xmlns:p14="http://schemas.microsoft.com/office/powerpoint/2010/main" val="3130412712"/>
              </p:ext>
            </p:extLst>
          </p:nvPr>
        </p:nvGraphicFramePr>
        <p:xfrm>
          <a:off x="7751128" y="3093200"/>
          <a:ext cx="1167293" cy="1112520"/>
        </p:xfrm>
        <a:graphic>
          <a:graphicData uri="http://schemas.openxmlformats.org/drawingml/2006/table">
            <a:tbl>
              <a:tblPr firstRow="1" bandRow="1"/>
              <a:tblGrid>
                <a:gridCol w="1167293">
                  <a:extLst>
                    <a:ext uri="{9D8B030D-6E8A-4147-A177-3AD203B41FA5}">
                      <a16:colId xmlns:a16="http://schemas.microsoft.com/office/drawing/2014/main" val="3278155462"/>
                    </a:ext>
                  </a:extLst>
                </a:gridCol>
              </a:tblGrid>
              <a:tr h="278130">
                <a:tc>
                  <a:txBody>
                    <a:bodyPr/>
                    <a:lstStyle/>
                    <a:p>
                      <a:r>
                        <a:rPr lang="en-US" sz="1200" b="0" i="0" dirty="0">
                          <a:solidFill>
                            <a:schemeClr val="bg1"/>
                          </a:solidFill>
                          <a:latin typeface="DM Sans" pitchFamily="2" charset="77"/>
                        </a:rPr>
                        <a:t>City</a:t>
                      </a:r>
                    </a:p>
                  </a:txBody>
                  <a:tcPr marL="68580" marR="68580" marT="34290" marB="34290">
                    <a:solidFill>
                      <a:schemeClr val="accent2"/>
                    </a:solidFill>
                  </a:tcPr>
                </a:tc>
                <a:extLst>
                  <a:ext uri="{0D108BD9-81ED-4DB2-BD59-A6C34878D82A}">
                    <a16:rowId xmlns:a16="http://schemas.microsoft.com/office/drawing/2014/main" val="889787297"/>
                  </a:ext>
                </a:extLst>
              </a:tr>
              <a:tr h="278130">
                <a:tc>
                  <a:txBody>
                    <a:bodyPr/>
                    <a:lstStyle/>
                    <a:p>
                      <a:r>
                        <a:rPr lang="en-US" sz="1200" b="0" i="0" dirty="0">
                          <a:latin typeface="DM Sans" pitchFamily="2" charset="77"/>
                        </a:rPr>
                        <a:t>Toronto</a:t>
                      </a:r>
                    </a:p>
                  </a:txBody>
                  <a:tcPr marL="68580" marR="68580" marT="34290" marB="34290"/>
                </a:tc>
                <a:extLst>
                  <a:ext uri="{0D108BD9-81ED-4DB2-BD59-A6C34878D82A}">
                    <a16:rowId xmlns:a16="http://schemas.microsoft.com/office/drawing/2014/main" val="3962945806"/>
                  </a:ext>
                </a:extLst>
              </a:tr>
              <a:tr h="278130">
                <a:tc>
                  <a:txBody>
                    <a:bodyPr/>
                    <a:lstStyle/>
                    <a:p>
                      <a:r>
                        <a:rPr lang="en-US" sz="1200" b="0" i="0" dirty="0">
                          <a:latin typeface="DM Sans" pitchFamily="2" charset="77"/>
                        </a:rPr>
                        <a:t>Calgary</a:t>
                      </a:r>
                    </a:p>
                  </a:txBody>
                  <a:tcPr marL="68580" marR="68580" marT="34290" marB="34290"/>
                </a:tc>
                <a:extLst>
                  <a:ext uri="{0D108BD9-81ED-4DB2-BD59-A6C34878D82A}">
                    <a16:rowId xmlns:a16="http://schemas.microsoft.com/office/drawing/2014/main" val="1598786701"/>
                  </a:ext>
                </a:extLst>
              </a:tr>
              <a:tr h="278130">
                <a:tc>
                  <a:txBody>
                    <a:bodyPr/>
                    <a:lstStyle/>
                    <a:p>
                      <a:r>
                        <a:rPr lang="en-US" sz="1200" b="0" i="0" dirty="0">
                          <a:latin typeface="DM Sans" pitchFamily="2" charset="77"/>
                        </a:rPr>
                        <a:t>Vancouver</a:t>
                      </a:r>
                    </a:p>
                  </a:txBody>
                  <a:tcPr marL="68580" marR="68580" marT="34290" marB="34290"/>
                </a:tc>
                <a:extLst>
                  <a:ext uri="{0D108BD9-81ED-4DB2-BD59-A6C34878D82A}">
                    <a16:rowId xmlns:a16="http://schemas.microsoft.com/office/drawing/2014/main" val="2188610504"/>
                  </a:ext>
                </a:extLst>
              </a:tr>
            </a:tbl>
          </a:graphicData>
        </a:graphic>
      </p:graphicFrame>
      <p:sp>
        <p:nvSpPr>
          <p:cNvPr id="21" name="TextBox 20">
            <a:extLst>
              <a:ext uri="{FF2B5EF4-FFF2-40B4-BE49-F238E27FC236}">
                <a16:creationId xmlns:a16="http://schemas.microsoft.com/office/drawing/2014/main" id="{0E29CD7D-9B58-0D42-CD10-498A8187CECB}"/>
              </a:ext>
            </a:extLst>
          </p:cNvPr>
          <p:cNvSpPr txBox="1"/>
          <p:nvPr/>
        </p:nvSpPr>
        <p:spPr>
          <a:xfrm>
            <a:off x="1589772" y="1920504"/>
            <a:ext cx="823143" cy="646331"/>
          </a:xfrm>
          <a:prstGeom prst="rect">
            <a:avLst/>
          </a:prstGeom>
          <a:noFill/>
          <a:ln w="38100">
            <a:solidFill>
              <a:schemeClr val="accent5"/>
            </a:solidFill>
          </a:ln>
        </p:spPr>
        <p:txBody>
          <a:bodyPr wrap="square" rtlCol="0">
            <a:spAutoFit/>
          </a:bodyPr>
          <a:lstStyle/>
          <a:p>
            <a:r>
              <a:rPr lang="en-US" sz="1800" dirty="0">
                <a:latin typeface="DM Sans" pitchFamily="2" charset="77"/>
              </a:rPr>
              <a:t>Data Tests</a:t>
            </a:r>
          </a:p>
        </p:txBody>
      </p:sp>
      <p:sp>
        <p:nvSpPr>
          <p:cNvPr id="25" name="TextBox 24">
            <a:extLst>
              <a:ext uri="{FF2B5EF4-FFF2-40B4-BE49-F238E27FC236}">
                <a16:creationId xmlns:a16="http://schemas.microsoft.com/office/drawing/2014/main" id="{251896F1-830C-2E0C-EACD-4ECBE235C49D}"/>
              </a:ext>
            </a:extLst>
          </p:cNvPr>
          <p:cNvSpPr txBox="1"/>
          <p:nvPr/>
        </p:nvSpPr>
        <p:spPr>
          <a:xfrm>
            <a:off x="6595634" y="2001044"/>
            <a:ext cx="823143" cy="646331"/>
          </a:xfrm>
          <a:prstGeom prst="rect">
            <a:avLst/>
          </a:prstGeom>
          <a:noFill/>
          <a:ln w="38100">
            <a:solidFill>
              <a:schemeClr val="accent2"/>
            </a:solidFill>
          </a:ln>
        </p:spPr>
        <p:txBody>
          <a:bodyPr wrap="square" rtlCol="0">
            <a:spAutoFit/>
          </a:bodyPr>
          <a:lstStyle/>
          <a:p>
            <a:r>
              <a:rPr lang="en-US" sz="1800" dirty="0">
                <a:latin typeface="DM Sans" pitchFamily="2" charset="77"/>
              </a:rPr>
              <a:t>Logic Tests</a:t>
            </a:r>
          </a:p>
        </p:txBody>
      </p:sp>
      <p:sp>
        <p:nvSpPr>
          <p:cNvPr id="28" name="Rectangle 27">
            <a:extLst>
              <a:ext uri="{FF2B5EF4-FFF2-40B4-BE49-F238E27FC236}">
                <a16:creationId xmlns:a16="http://schemas.microsoft.com/office/drawing/2014/main" id="{BD425AB3-3850-9C49-C2EA-33526C20A822}"/>
              </a:ext>
            </a:extLst>
          </p:cNvPr>
          <p:cNvSpPr/>
          <p:nvPr/>
        </p:nvSpPr>
        <p:spPr>
          <a:xfrm>
            <a:off x="338877" y="3851516"/>
            <a:ext cx="807749" cy="51665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2" name="Rectangle 31">
            <a:extLst>
              <a:ext uri="{FF2B5EF4-FFF2-40B4-BE49-F238E27FC236}">
                <a16:creationId xmlns:a16="http://schemas.microsoft.com/office/drawing/2014/main" id="{066A78BE-3789-B2FF-92A8-214A25BBE94B}"/>
              </a:ext>
            </a:extLst>
          </p:cNvPr>
          <p:cNvSpPr/>
          <p:nvPr/>
        </p:nvSpPr>
        <p:spPr>
          <a:xfrm>
            <a:off x="1161145" y="3602929"/>
            <a:ext cx="806138"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3" name="Rectangle 32">
            <a:extLst>
              <a:ext uri="{FF2B5EF4-FFF2-40B4-BE49-F238E27FC236}">
                <a16:creationId xmlns:a16="http://schemas.microsoft.com/office/drawing/2014/main" id="{DF1330AF-36DF-E01A-F443-D0192BA92D89}"/>
              </a:ext>
            </a:extLst>
          </p:cNvPr>
          <p:cNvSpPr/>
          <p:nvPr/>
        </p:nvSpPr>
        <p:spPr>
          <a:xfrm>
            <a:off x="1967283" y="3347586"/>
            <a:ext cx="803391" cy="255344"/>
          </a:xfrm>
          <a:prstGeom prst="rect">
            <a:avLst/>
          </a:prstGeom>
          <a:solidFill>
            <a:srgbClr val="F16047">
              <a:alpha val="32157"/>
            </a:srgbClr>
          </a:solidFill>
          <a:ln>
            <a:solidFill>
              <a:srgbClr val="F16047">
                <a:alpha val="3215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9" name="Right Arrow 28">
            <a:extLst>
              <a:ext uri="{FF2B5EF4-FFF2-40B4-BE49-F238E27FC236}">
                <a16:creationId xmlns:a16="http://schemas.microsoft.com/office/drawing/2014/main" id="{9147F878-B5E6-2B9D-FE03-D33F986CF32C}"/>
              </a:ext>
            </a:extLst>
          </p:cNvPr>
          <p:cNvSpPr/>
          <p:nvPr/>
        </p:nvSpPr>
        <p:spPr>
          <a:xfrm>
            <a:off x="6196750" y="3648093"/>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5" name="Right Arrow 34">
            <a:extLst>
              <a:ext uri="{FF2B5EF4-FFF2-40B4-BE49-F238E27FC236}">
                <a16:creationId xmlns:a16="http://schemas.microsoft.com/office/drawing/2014/main" id="{DADF85F9-5866-7819-DEA0-604391791B49}"/>
              </a:ext>
            </a:extLst>
          </p:cNvPr>
          <p:cNvSpPr/>
          <p:nvPr/>
        </p:nvSpPr>
        <p:spPr>
          <a:xfrm>
            <a:off x="7418778" y="3649459"/>
            <a:ext cx="257501" cy="9877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546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28</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1026" name="!!face" descr="Iroh (Avatar) | Heroes Wiki | Fandom">
            <a:extLst>
              <a:ext uri="{FF2B5EF4-FFF2-40B4-BE49-F238E27FC236}">
                <a16:creationId xmlns:a16="http://schemas.microsoft.com/office/drawing/2014/main" id="{F5C55427-B3BB-F0D1-C7C8-F3685B6D20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69598" y="0"/>
            <a:ext cx="289321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10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29</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Tree>
    <p:extLst>
      <p:ext uri="{BB962C8B-B14F-4D97-AF65-F5344CB8AC3E}">
        <p14:creationId xmlns:p14="http://schemas.microsoft.com/office/powerpoint/2010/main" val="49047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485" name="Google Shape;485;p6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a:t>
            </a:fld>
            <a:endParaRPr dirty="0"/>
          </a:p>
        </p:txBody>
      </p:sp>
      <p:pic>
        <p:nvPicPr>
          <p:cNvPr id="486" name="Google Shape;486;p60"/>
          <p:cNvPicPr preferRelativeResize="0"/>
          <p:nvPr/>
        </p:nvPicPr>
        <p:blipFill rotWithShape="1">
          <a:blip r:embed="rId3">
            <a:alphaModFix/>
          </a:blip>
          <a:srcRect t="9066"/>
          <a:stretch/>
        </p:blipFill>
        <p:spPr>
          <a:xfrm>
            <a:off x="1191" y="0"/>
            <a:ext cx="9141713" cy="5143500"/>
          </a:xfrm>
          <a:prstGeom prst="rect">
            <a:avLst/>
          </a:prstGeom>
          <a:noFill/>
          <a:ln>
            <a:noFill/>
          </a:ln>
        </p:spPr>
      </p:pic>
      <p:sp>
        <p:nvSpPr>
          <p:cNvPr id="487" name="Google Shape;487;p60"/>
          <p:cNvSpPr txBox="1"/>
          <p:nvPr/>
        </p:nvSpPr>
        <p:spPr>
          <a:xfrm>
            <a:off x="7895054" y="4717163"/>
            <a:ext cx="1581525" cy="415476"/>
          </a:xfrm>
          <a:prstGeom prst="rect">
            <a:avLst/>
          </a:prstGeom>
          <a:noFill/>
          <a:ln>
            <a:noFill/>
          </a:ln>
        </p:spPr>
        <p:txBody>
          <a:bodyPr spcFirstLastPara="1" wrap="square" lIns="68569" tIns="68569" rIns="68569" bIns="68569" anchor="t" anchorCtr="0">
            <a:spAutoFit/>
          </a:bodyPr>
          <a:lstStyle/>
          <a:p>
            <a:r>
              <a:rPr lang="en" sz="1800" dirty="0">
                <a:solidFill>
                  <a:schemeClr val="lt1"/>
                </a:solidFill>
                <a:latin typeface="DM Mono" panose="020B0509040201040103" pitchFamily="49" charset="77"/>
                <a:ea typeface="DM Sans"/>
                <a:cs typeface="DM Sans"/>
                <a:sym typeface="DM Sans"/>
              </a:rPr>
              <a:t>Xenopus</a:t>
            </a:r>
            <a:endParaRPr sz="1800" dirty="0">
              <a:solidFill>
                <a:schemeClr val="lt1"/>
              </a:solidFill>
              <a:latin typeface="DM Mono" panose="020B0509040201040103" pitchFamily="49" charset="77"/>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6"/>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30</a:t>
            </a:fld>
            <a:endParaRPr dirty="0"/>
          </a:p>
        </p:txBody>
      </p:sp>
      <p:sp>
        <p:nvSpPr>
          <p:cNvPr id="1095" name="Google Shape;1095;p96"/>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3" name="!!bg" descr="A picture containing ground, cement&#10;&#10;Description automatically generated">
            <a:extLst>
              <a:ext uri="{FF2B5EF4-FFF2-40B4-BE49-F238E27FC236}">
                <a16:creationId xmlns:a16="http://schemas.microsoft.com/office/drawing/2014/main" id="{86AEA3BE-1EBC-A984-E881-93ED37A78FC8}"/>
              </a:ext>
            </a:extLst>
          </p:cNvPr>
          <p:cNvPicPr>
            <a:picLocks noChangeAspect="1"/>
          </p:cNvPicPr>
          <p:nvPr/>
        </p:nvPicPr>
        <p:blipFill>
          <a:blip r:embed="rId3"/>
          <a:stretch>
            <a:fillRect/>
          </a:stretch>
        </p:blipFill>
        <p:spPr>
          <a:xfrm>
            <a:off x="1191" y="670"/>
            <a:ext cx="9141619" cy="5142161"/>
          </a:xfrm>
          <a:prstGeom prst="rect">
            <a:avLst/>
          </a:prstGeom>
        </p:spPr>
      </p:pic>
      <p:pic>
        <p:nvPicPr>
          <p:cNvPr id="5" name="!!face" descr="A person's face on a black background&#10;&#10;Description automatically generated with medium confidence">
            <a:extLst>
              <a:ext uri="{FF2B5EF4-FFF2-40B4-BE49-F238E27FC236}">
                <a16:creationId xmlns:a16="http://schemas.microsoft.com/office/drawing/2014/main" id="{C5A1C6A1-550C-7D59-914C-5D8DE1E2E4F2}"/>
              </a:ext>
            </a:extLst>
          </p:cNvPr>
          <p:cNvPicPr>
            <a:picLocks noChangeAspect="1"/>
          </p:cNvPicPr>
          <p:nvPr/>
        </p:nvPicPr>
        <p:blipFill>
          <a:blip r:embed="rId4"/>
          <a:stretch>
            <a:fillRect/>
          </a:stretch>
        </p:blipFill>
        <p:spPr>
          <a:xfrm>
            <a:off x="4837056" y="-95443"/>
            <a:ext cx="5680854" cy="3878130"/>
          </a:xfrm>
          <a:prstGeom prst="rect">
            <a:avLst/>
          </a:prstGeom>
        </p:spPr>
      </p:pic>
      <p:sp>
        <p:nvSpPr>
          <p:cNvPr id="6" name="Google Shape;1104;p97">
            <a:extLst>
              <a:ext uri="{FF2B5EF4-FFF2-40B4-BE49-F238E27FC236}">
                <a16:creationId xmlns:a16="http://schemas.microsoft.com/office/drawing/2014/main" id="{128F2050-8306-F1F7-2665-30053F240600}"/>
              </a:ext>
            </a:extLst>
          </p:cNvPr>
          <p:cNvSpPr txBox="1"/>
          <p:nvPr/>
        </p:nvSpPr>
        <p:spPr>
          <a:xfrm>
            <a:off x="330216" y="1394213"/>
            <a:ext cx="5286150" cy="1615805"/>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Ink Free" panose="020F0502020204030204" pitchFamily="34" charset="0"/>
                <a:sym typeface="Nothing You Could Do"/>
              </a:rPr>
              <a:t>"What bug are you trying to catch?"</a:t>
            </a:r>
            <a:endParaRPr sz="4800" b="1" dirty="0">
              <a:latin typeface="Bradley Hand" pitchFamily="2" charset="77"/>
              <a:ea typeface="Nothing You Could Do"/>
              <a:cs typeface="Ink Free" panose="020F0502020204030204" pitchFamily="34" charset="0"/>
              <a:sym typeface="Nothing You Could Do"/>
            </a:endParaRPr>
          </a:p>
        </p:txBody>
      </p:sp>
    </p:spTree>
    <p:extLst>
      <p:ext uri="{BB962C8B-B14F-4D97-AF65-F5344CB8AC3E}">
        <p14:creationId xmlns:p14="http://schemas.microsoft.com/office/powerpoint/2010/main" val="397465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31</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32</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8B4546CC-7912-82EC-4536-AF8FEF487715}"/>
              </a:ext>
            </a:extLst>
          </p:cNvPr>
          <p:cNvSpPr/>
          <p:nvPr/>
        </p:nvSpPr>
        <p:spPr>
          <a:xfrm>
            <a:off x="536087" y="1088296"/>
            <a:ext cx="7761318" cy="994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049164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33</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2" name="Rectangle 1">
            <a:extLst>
              <a:ext uri="{FF2B5EF4-FFF2-40B4-BE49-F238E27FC236}">
                <a16:creationId xmlns:a16="http://schemas.microsoft.com/office/drawing/2014/main" id="{271D1987-3BCA-49AE-9AF5-4AFC3DC81532}"/>
              </a:ext>
            </a:extLst>
          </p:cNvPr>
          <p:cNvSpPr/>
          <p:nvPr/>
        </p:nvSpPr>
        <p:spPr>
          <a:xfrm>
            <a:off x="563125" y="2118632"/>
            <a:ext cx="7761318" cy="17145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768583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81"/>
          <p:cNvSpPr txBox="1">
            <a:spLocks noGrp="1"/>
          </p:cNvSpPr>
          <p:nvPr>
            <p:ph type="title"/>
          </p:nvPr>
        </p:nvSpPr>
        <p:spPr>
          <a:prstGeom prst="rect">
            <a:avLst/>
          </a:prstGeom>
        </p:spPr>
        <p:txBody>
          <a:bodyPr spcFirstLastPara="1" wrap="square" lIns="0" tIns="0" rIns="0" bIns="0" anchor="ctr" anchorCtr="0">
            <a:noAutofit/>
          </a:bodyPr>
          <a:lstStyle/>
          <a:p>
            <a:r>
              <a:rPr lang="en" dirty="0"/>
              <a:t>The Logic Test</a:t>
            </a:r>
            <a:endParaRPr dirty="0"/>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34</a:t>
            </a:fld>
            <a:endParaRPr dirty="0"/>
          </a:p>
        </p:txBody>
      </p:sp>
      <p:sp>
        <p:nvSpPr>
          <p:cNvPr id="893" name="Google Shape;893;p81"/>
          <p:cNvSpPr/>
          <p:nvPr/>
        </p:nvSpPr>
        <p:spPr>
          <a:xfrm>
            <a:off x="536087" y="863791"/>
            <a:ext cx="8004543" cy="387801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94" name="Google Shape;894;p81"/>
          <p:cNvSpPr txBox="1"/>
          <p:nvPr/>
        </p:nvSpPr>
        <p:spPr>
          <a:xfrm>
            <a:off x="536087" y="852473"/>
            <a:ext cx="8004543" cy="3808713"/>
          </a:xfrm>
          <a:prstGeom prst="rect">
            <a:avLst/>
          </a:prstGeom>
          <a:noFill/>
          <a:ln>
            <a:noFill/>
          </a:ln>
        </p:spPr>
        <p:txBody>
          <a:bodyPr spcFirstLastPara="1" wrap="square" lIns="68569" tIns="68569" rIns="68569" bIns="68569" anchor="t" anchorCtr="0">
            <a:spAutoFit/>
          </a:bodyPr>
          <a:lstStyle/>
          <a:p>
            <a:r>
              <a:rPr lang="en" sz="1200" dirty="0">
                <a:solidFill>
                  <a:srgbClr val="0033B3"/>
                </a:solidFill>
                <a:latin typeface="DM Mono" panose="020B0509040201040103" pitchFamily="49" charset="77"/>
                <a:ea typeface="Courier New"/>
                <a:cs typeface="Courier New"/>
                <a:sym typeface="Courier New"/>
              </a:rPr>
              <a:t>def </a:t>
            </a:r>
            <a:r>
              <a:rPr lang="en" sz="1200" dirty="0" err="1">
                <a:solidFill>
                  <a:srgbClr val="00627A"/>
                </a:solidFill>
                <a:latin typeface="DM Mono" panose="020B0509040201040103" pitchFamily="49" charset="77"/>
                <a:ea typeface="Courier New"/>
                <a:cs typeface="Courier New"/>
                <a:sym typeface="Courier New"/>
              </a:rPr>
              <a:t>test_will_do_the_right_thing</a:t>
            </a:r>
            <a:r>
              <a:rPr lang="en" sz="1200" dirty="0">
                <a:solidFill>
                  <a:srgbClr val="080808"/>
                </a:solidFill>
                <a:latin typeface="DM Mono" panose="020B0509040201040103" pitchFamily="49" charset="77"/>
                <a:ea typeface="Courier New"/>
                <a:cs typeface="Courier New"/>
                <a:sym typeface="Courier New"/>
              </a:rPr>
              <a:t>(spark: </a:t>
            </a:r>
            <a:r>
              <a:rPr lang="en" sz="1200" dirty="0" err="1">
                <a:latin typeface="DM Mono" panose="020B0509040201040103" pitchFamily="49" charset="77"/>
                <a:ea typeface="Courier New"/>
                <a:cs typeface="Courier New"/>
                <a:sym typeface="Courier New"/>
              </a:rPr>
              <a:t>SparkSession</a:t>
            </a:r>
            <a:r>
              <a:rPr lang="en" sz="1200" dirty="0">
                <a:solidFill>
                  <a:srgbClr val="080808"/>
                </a:solidFill>
                <a:latin typeface="DM Mono" panose="020B0509040201040103" pitchFamily="49" charset="77"/>
                <a:ea typeface="Courier New"/>
                <a:cs typeface="Courier New"/>
                <a:sym typeface="Courier New"/>
              </a:rPr>
              <a:t>) -&gt; </a:t>
            </a:r>
            <a:r>
              <a:rPr lang="en" sz="1200" dirty="0">
                <a:solidFill>
                  <a:srgbClr val="0033B3"/>
                </a:solidFill>
                <a:latin typeface="DM Mono" panose="020B0509040201040103" pitchFamily="49" charset="77"/>
                <a:ea typeface="Courier New"/>
                <a:cs typeface="Courier New"/>
                <a:sym typeface="Courier New"/>
              </a:rPr>
              <a:t>None</a:t>
            </a:r>
            <a:r>
              <a:rPr lang="en" sz="1200" dirty="0">
                <a:solidFill>
                  <a:srgbClr val="080808"/>
                </a:solidFill>
                <a:latin typeface="DM Mono" panose="020B0509040201040103" pitchFamily="49" charset="77"/>
                <a:ea typeface="Courier New"/>
                <a:cs typeface="Courier New"/>
                <a:sym typeface="Courier New"/>
              </a:rPr>
              <a:t>:</a:t>
            </a: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browser_reviews.json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checkin.json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tips.json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business.json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create_df_from_json</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"fixtures/</a:t>
            </a:r>
            <a:r>
              <a:rPr lang="en" sz="1200" dirty="0" err="1">
                <a:solidFill>
                  <a:srgbClr val="067D17"/>
                </a:solidFill>
                <a:latin typeface="DM Mono" panose="020B0509040201040103" pitchFamily="49" charset="77"/>
                <a:ea typeface="Courier New"/>
                <a:cs typeface="Courier New"/>
                <a:sym typeface="Courier New"/>
              </a:rPr>
              <a:t>mobile_reviews.json</a:t>
            </a:r>
            <a:r>
              <a:rPr lang="en" sz="1200" dirty="0">
                <a:solidFill>
                  <a:srgbClr val="067D17"/>
                </a:solidFill>
                <a:latin typeface="DM Mono" panose="020B0509040201040103" pitchFamily="49" charset="77"/>
                <a:ea typeface="Courier New"/>
                <a:cs typeface="Courier New"/>
                <a:sym typeface="Courier New"/>
              </a:rPr>
              <a:t>"</a:t>
            </a:r>
            <a:r>
              <a:rPr lang="en" sz="1200" dirty="0">
                <a:solidFill>
                  <a:srgbClr val="080808"/>
                </a:solidFill>
                <a:latin typeface="DM Mono" panose="020B0509040201040103" pitchFamily="49" charset="77"/>
                <a:ea typeface="Courier New"/>
                <a:cs typeface="Courier New"/>
                <a:sym typeface="Courier New"/>
              </a:rPr>
              <a:t>, spark)</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browser_reviews_df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  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050" dirty="0">
              <a:latin typeface="DM Mono" panose="020B0509040201040103" pitchFamily="49" charset="77"/>
              <a:ea typeface="DM Sans"/>
              <a:cs typeface="DM Sans"/>
              <a:sym typeface="DM Sans"/>
            </a:endParaRPr>
          </a:p>
        </p:txBody>
      </p:sp>
      <p:sp>
        <p:nvSpPr>
          <p:cNvPr id="6" name="Rectangle 5">
            <a:extLst>
              <a:ext uri="{FF2B5EF4-FFF2-40B4-BE49-F238E27FC236}">
                <a16:creationId xmlns:a16="http://schemas.microsoft.com/office/drawing/2014/main" id="{3E29ED29-478A-53E3-899F-C0BC49EE8E06}"/>
              </a:ext>
            </a:extLst>
          </p:cNvPr>
          <p:cNvSpPr/>
          <p:nvPr/>
        </p:nvSpPr>
        <p:spPr>
          <a:xfrm>
            <a:off x="536087" y="3886896"/>
            <a:ext cx="7761318" cy="4041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90970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35</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269422"/>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94996" y="4726733"/>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164649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576333" y="-10068888"/>
            <a:ext cx="7991335" cy="14796358"/>
          </a:xfrm>
          <a:prstGeom prst="rect">
            <a:avLst/>
          </a:prstGeom>
          <a:solidFill>
            <a:schemeClr val="bg1"/>
          </a:solidFill>
        </p:spPr>
        <p:txBody>
          <a:bodyPr wrap="square">
            <a:spAutoFit/>
          </a:bodyPr>
          <a:lstStyle/>
          <a:p>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"5555555555"</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"4444444444"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"Tacos on Main"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14</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"6666666666"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McCoyskie's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6</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"0000000000"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"Cook's Crazy Rolls"</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"1111111111"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"Oil &amp; Vinegar Kitchen"</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"3333333333"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"CR's Brewhouse"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"7777777777"</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Orangejay's</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3</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"2222222222"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a:t>
            </a:r>
            <a:r>
              <a:rPr lang="en-CA" sz="1050" dirty="0" err="1">
                <a:solidFill>
                  <a:srgbClr val="067D17"/>
                </a:solidFill>
                <a:latin typeface="DM Mono" panose="020B0509040201040103" pitchFamily="49" charset="77"/>
              </a:rPr>
              <a:t>OliveFest</a:t>
            </a:r>
            <a:r>
              <a:rPr lang="en-CA" sz="1050" dirty="0">
                <a:solidFill>
                  <a:srgbClr val="067D17"/>
                </a:solidFill>
                <a:latin typeface="DM Mono" panose="020B0509040201040103" pitchFamily="49" charset="77"/>
              </a:rPr>
              <a: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"8888888888"</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"The House or Filet"</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2</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business_id</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067D17"/>
                </a:solidFill>
                <a:latin typeface="DM Mono" panose="020B0509040201040103" pitchFamily="49" charset="77"/>
              </a:rPr>
              <a:t>"9999999999"</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"name"</a:t>
            </a:r>
            <a:r>
              <a:rPr lang="en-CA" sz="1050" dirty="0">
                <a:latin typeface="DM Mono" panose="020B0509040201040103" pitchFamily="49" charset="77"/>
              </a:rPr>
              <a:t>: </a:t>
            </a:r>
            <a:r>
              <a:rPr lang="en-CA" sz="1050" dirty="0">
                <a:solidFill>
                  <a:srgbClr val="067D17"/>
                </a:solidFill>
                <a:latin typeface="DM Mono" panose="020B0509040201040103" pitchFamily="49" charset="77"/>
              </a:rPr>
              <a:t>"La Pasta Di Elie"</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num_tips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num_checkins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num_reviews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0</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a:t>
            </a:r>
            <a:r>
              <a:rPr lang="en-CA" sz="1050" dirty="0" err="1">
                <a:solidFill>
                  <a:srgbClr val="871094"/>
                </a:solidFill>
                <a:latin typeface="DM Mono" panose="020B0509040201040103" pitchFamily="49" charset="77"/>
              </a:rPr>
              <a:t>num_interactions</a:t>
            </a:r>
            <a:r>
              <a:rPr lang="en-CA" sz="1050" dirty="0">
                <a:solidFill>
                  <a:srgbClr val="871094"/>
                </a:solidFill>
                <a:latin typeface="DM Mono" panose="020B0509040201040103" pitchFamily="49" charset="77"/>
              </a:rPr>
              <a:t>"</a:t>
            </a:r>
            <a:r>
              <a:rPr lang="en-CA" sz="1050" dirty="0">
                <a:latin typeface="DM Mono" panose="020B0509040201040103" pitchFamily="49" charset="77"/>
              </a:rPr>
              <a:t>: </a:t>
            </a:r>
            <a:r>
              <a:rPr lang="en-CA" sz="1050" dirty="0">
                <a:solidFill>
                  <a:srgbClr val="1750EB"/>
                </a:solidFill>
                <a:latin typeface="DM Mono" panose="020B0509040201040103" pitchFamily="49" charset="77"/>
              </a:rPr>
              <a:t>1</a:t>
            </a:r>
            <a:r>
              <a:rPr lang="en-CA" sz="1050" dirty="0">
                <a:latin typeface="DM Mono" panose="020B0509040201040103" pitchFamily="49" charset="77"/>
              </a:rPr>
              <a:t>,</a:t>
            </a:r>
            <a:br>
              <a:rPr lang="en-CA" sz="1050" dirty="0">
                <a:latin typeface="DM Mono" panose="020B0509040201040103" pitchFamily="49" charset="77"/>
              </a:rPr>
            </a:br>
            <a:r>
              <a:rPr lang="en-CA" sz="1050" dirty="0">
                <a:latin typeface="DM Mono" panose="020B0509040201040103" pitchFamily="49" charset="77"/>
              </a:rPr>
              <a:t>    </a:t>
            </a:r>
            <a:r>
              <a:rPr lang="en-CA" sz="1050" dirty="0">
                <a:solidFill>
                  <a:srgbClr val="871094"/>
                </a:solidFill>
                <a:latin typeface="DM Mono" panose="020B0509040201040103" pitchFamily="49" charset="77"/>
              </a:rPr>
              <a:t>"dt"</a:t>
            </a:r>
            <a:r>
              <a:rPr lang="en-CA" sz="1050" dirty="0">
                <a:latin typeface="DM Mono" panose="020B0509040201040103" pitchFamily="49" charset="77"/>
              </a:rPr>
              <a:t>: </a:t>
            </a:r>
            <a:r>
              <a:rPr lang="en-CA" sz="1050" dirty="0">
                <a:solidFill>
                  <a:srgbClr val="067D17"/>
                </a:solidFill>
                <a:latin typeface="DM Mono" panose="020B0509040201040103" pitchFamily="49" charset="77"/>
              </a:rPr>
              <a:t>"2022-04-14"</a:t>
            </a:r>
            <a:br>
              <a:rPr lang="en-CA" sz="1050" dirty="0">
                <a:solidFill>
                  <a:srgbClr val="067D17"/>
                </a:solidFill>
                <a:latin typeface="DM Mono" panose="020B0509040201040103" pitchFamily="49" charset="77"/>
              </a:rPr>
            </a:br>
            <a:r>
              <a:rPr lang="en-CA" sz="1050" dirty="0">
                <a:solidFill>
                  <a:srgbClr val="067D17"/>
                </a:solidFill>
                <a:latin typeface="DM Mono" panose="020B0509040201040103" pitchFamily="49" charset="77"/>
              </a:rPr>
              <a:t>  </a:t>
            </a:r>
            <a:r>
              <a:rPr lang="en-CA" sz="1050" dirty="0">
                <a:latin typeface="DM Mono" panose="020B0509040201040103" pitchFamily="49" charset="77"/>
              </a:rPr>
              <a:t>}]</a:t>
            </a: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0AA92AA6-2A71-80FD-0463-0DCAC2568806}"/>
              </a:ext>
            </a:extLst>
          </p:cNvPr>
          <p:cNvSpPr/>
          <p:nvPr/>
        </p:nvSpPr>
        <p:spPr>
          <a:xfrm>
            <a:off x="0" y="0"/>
            <a:ext cx="575292"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5EF902-E37D-A2DF-16B7-85899736AC03}"/>
              </a:ext>
            </a:extLst>
          </p:cNvPr>
          <p:cNvSpPr/>
          <p:nvPr/>
        </p:nvSpPr>
        <p:spPr>
          <a:xfrm>
            <a:off x="8658808" y="0"/>
            <a:ext cx="498526" cy="51435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B2DFC-C403-25CD-B21A-B1C8FCA8238D}"/>
              </a:ext>
            </a:extLst>
          </p:cNvPr>
          <p:cNvSpPr/>
          <p:nvPr/>
        </p:nvSpPr>
        <p:spPr>
          <a:xfrm>
            <a:off x="152400" y="-6227"/>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F4E603-37E0-5149-9183-317ECA806455}"/>
              </a:ext>
            </a:extLst>
          </p:cNvPr>
          <p:cNvSpPr/>
          <p:nvPr/>
        </p:nvSpPr>
        <p:spPr>
          <a:xfrm>
            <a:off x="304800" y="4736834"/>
            <a:ext cx="8749004" cy="41676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90;p81">
            <a:extLst>
              <a:ext uri="{FF2B5EF4-FFF2-40B4-BE49-F238E27FC236}">
                <a16:creationId xmlns:a16="http://schemas.microsoft.com/office/drawing/2014/main" id="{04197976-6C3B-CD02-4376-27AF6EE383D1}"/>
              </a:ext>
            </a:extLst>
          </p:cNvPr>
          <p:cNvSpPr txBox="1">
            <a:spLocks noGrp="1"/>
          </p:cNvSpPr>
          <p:nvPr>
            <p:ph type="title"/>
          </p:nvPr>
        </p:nvSpPr>
        <p:spPr>
          <a:xfrm>
            <a:off x="0" y="-10101"/>
            <a:ext cx="7996557" cy="437625"/>
          </a:xfrm>
          <a:prstGeom prst="rect">
            <a:avLst/>
          </a:prstGeom>
        </p:spPr>
        <p:txBody>
          <a:bodyPr spcFirstLastPara="1" wrap="square" lIns="0" tIns="0" rIns="0" bIns="0" anchor="ctr" anchorCtr="0">
            <a:noAutofit/>
          </a:bodyPr>
          <a:lstStyle/>
          <a:p>
            <a:r>
              <a:rPr lang="en" dirty="0" err="1"/>
              <a:t>expected.json</a:t>
            </a:r>
            <a:endParaRPr dirty="0"/>
          </a:p>
        </p:txBody>
      </p:sp>
    </p:spTree>
    <p:extLst>
      <p:ext uri="{BB962C8B-B14F-4D97-AF65-F5344CB8AC3E}">
        <p14:creationId xmlns:p14="http://schemas.microsoft.com/office/powerpoint/2010/main" val="40029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37</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38</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0B74FC72-74C0-D0BA-FFB1-6FCF33D113E7}"/>
              </a:ext>
            </a:extLst>
          </p:cNvPr>
          <p:cNvSpPr/>
          <p:nvPr/>
        </p:nvSpPr>
        <p:spPr>
          <a:xfrm>
            <a:off x="4491721"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50072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39</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999;p90">
            <a:extLst>
              <a:ext uri="{FF2B5EF4-FFF2-40B4-BE49-F238E27FC236}">
                <a16:creationId xmlns:a16="http://schemas.microsoft.com/office/drawing/2014/main" id="{9148517B-7D0B-F182-EEC5-06D5D0F6679C}"/>
              </a:ext>
            </a:extLst>
          </p:cNvPr>
          <p:cNvSpPr/>
          <p:nvPr/>
        </p:nvSpPr>
        <p:spPr>
          <a:xfrm>
            <a:off x="392634" y="1194902"/>
            <a:ext cx="4136850" cy="3546900"/>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15072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dirty="0"/>
              <a:t>Frog Genomics </a:t>
            </a:r>
            <a:endParaRPr dirty="0"/>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a:t>
            </a:fld>
            <a:endParaRPr dirty="0"/>
          </a:p>
        </p:txBody>
      </p:sp>
      <p:sp>
        <p:nvSpPr>
          <p:cNvPr id="496" name="Google Shape;496;p61"/>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497" name="Google Shape;497;p61"/>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3" name="Google Shape;503;p61"/>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504" name="Google Shape;504;p61"/>
          <p:cNvSpPr/>
          <p:nvPr/>
        </p:nvSpPr>
        <p:spPr>
          <a:xfrm>
            <a:off x="939122" y="2160488"/>
            <a:ext cx="570375" cy="1239300"/>
          </a:xfrm>
          <a:prstGeom prst="rect">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no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T</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G</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C</a:t>
            </a:r>
            <a:endParaRPr sz="1050" dirty="0">
              <a:solidFill>
                <a:schemeClr val="tx1"/>
              </a:solidFill>
              <a:latin typeface="DM Mono" panose="020B0509040201040103" pitchFamily="49" charset="77"/>
              <a:ea typeface="DM Sans"/>
              <a:cs typeface="DM Sans"/>
              <a:sym typeface="DM Sans"/>
            </a:endParaRPr>
          </a:p>
          <a:p>
            <a:pPr algn="ctr"/>
            <a:r>
              <a:rPr lang="en"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5"/>
            </a:solidFill>
            <a:prstDash val="solid"/>
            <a:round/>
            <a:headEnd type="none" w="med" len="med"/>
            <a:tailEnd type="triangle" w="med" len="med"/>
          </a:ln>
        </p:spPr>
      </p:cxnSp>
      <p:sp>
        <p:nvSpPr>
          <p:cNvPr id="509" name="Google Shape;509;p61"/>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2" name="Google Shape;512;p61"/>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513" name="Google Shape;513;p61"/>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514" name="Google Shape;514;p61"/>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bg>
      <p:bgPr>
        <a:solidFill>
          <a:schemeClr val="accent3">
            <a:lumMod val="20000"/>
            <a:lumOff val="80000"/>
          </a:schemeClr>
        </a:solidFill>
        <a:effectLst/>
      </p:bgPr>
    </p:bg>
    <p:spTree>
      <p:nvGrpSpPr>
        <p:cNvPr id="1" name="Shape 982"/>
        <p:cNvGrpSpPr/>
        <p:nvPr/>
      </p:nvGrpSpPr>
      <p:grpSpPr>
        <a:xfrm>
          <a:off x="0" y="0"/>
          <a:ext cx="0" cy="0"/>
          <a:chOff x="0" y="0"/>
          <a:chExt cx="0" cy="0"/>
        </a:xfrm>
      </p:grpSpPr>
      <p:sp>
        <p:nvSpPr>
          <p:cNvPr id="984" name="Google Shape;984;p89"/>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983" name="Google Shape;983;p89"/>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40</a:t>
            </a:fld>
            <a:endParaRPr dirty="0"/>
          </a:p>
        </p:txBody>
      </p:sp>
      <p:sp>
        <p:nvSpPr>
          <p:cNvPr id="987" name="Google Shape;987;p89"/>
          <p:cNvSpPr txBox="1"/>
          <p:nvPr/>
        </p:nvSpPr>
        <p:spPr>
          <a:xfrm>
            <a:off x="515429"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Old values</a:t>
            </a:r>
            <a:endParaRPr sz="1050" dirty="0">
              <a:latin typeface="DM Mono" panose="020B0509040201040103" pitchFamily="49" charset="77"/>
              <a:ea typeface="DM Sans"/>
              <a:cs typeface="DM Sans"/>
              <a:sym typeface="DM Sans"/>
            </a:endParaRPr>
          </a:p>
        </p:txBody>
      </p:sp>
      <p:sp>
        <p:nvSpPr>
          <p:cNvPr id="988" name="Google Shape;988;p89"/>
          <p:cNvSpPr txBox="1"/>
          <p:nvPr/>
        </p:nvSpPr>
        <p:spPr>
          <a:xfrm>
            <a:off x="4829526" y="1092394"/>
            <a:ext cx="3231450" cy="300060"/>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New values</a:t>
            </a:r>
            <a:endParaRPr sz="1050" dirty="0">
              <a:latin typeface="DM Mono" panose="020B0509040201040103" pitchFamily="49" charset="77"/>
              <a:ea typeface="DM Sans"/>
              <a:cs typeface="DM Sans"/>
              <a:sym typeface="DM Sans"/>
            </a:endParaRPr>
          </a:p>
        </p:txBody>
      </p:sp>
      <p:pic>
        <p:nvPicPr>
          <p:cNvPr id="3" name="Picture 2" descr="Table&#10;&#10;Description automatically generated">
            <a:extLst>
              <a:ext uri="{FF2B5EF4-FFF2-40B4-BE49-F238E27FC236}">
                <a16:creationId xmlns:a16="http://schemas.microsoft.com/office/drawing/2014/main" id="{7632441F-089F-C7A8-7868-DF1EDD5FFCC8}"/>
              </a:ext>
            </a:extLst>
          </p:cNvPr>
          <p:cNvPicPr>
            <a:picLocks noChangeAspect="1"/>
          </p:cNvPicPr>
          <p:nvPr/>
        </p:nvPicPr>
        <p:blipFill>
          <a:blip r:embed="rId3"/>
          <a:stretch>
            <a:fillRect/>
          </a:stretch>
        </p:blipFill>
        <p:spPr>
          <a:xfrm>
            <a:off x="562080" y="1392454"/>
            <a:ext cx="7772400" cy="3297382"/>
          </a:xfrm>
          <a:prstGeom prst="rect">
            <a:avLst/>
          </a:prstGeom>
        </p:spPr>
      </p:pic>
      <p:sp>
        <p:nvSpPr>
          <p:cNvPr id="2" name="Google Shape;1021;p92">
            <a:extLst>
              <a:ext uri="{FF2B5EF4-FFF2-40B4-BE49-F238E27FC236}">
                <a16:creationId xmlns:a16="http://schemas.microsoft.com/office/drawing/2014/main" id="{427B491C-8D4B-EDB8-B93C-97204224F4A2}"/>
              </a:ext>
            </a:extLst>
          </p:cNvPr>
          <p:cNvSpPr/>
          <p:nvPr/>
        </p:nvSpPr>
        <p:spPr>
          <a:xfrm>
            <a:off x="382510" y="1335394"/>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 name="Google Shape;1022;p92">
            <a:extLst>
              <a:ext uri="{FF2B5EF4-FFF2-40B4-BE49-F238E27FC236}">
                <a16:creationId xmlns:a16="http://schemas.microsoft.com/office/drawing/2014/main" id="{2E16C43E-14AF-C708-89E8-10EE52BCEEC9}"/>
              </a:ext>
            </a:extLst>
          </p:cNvPr>
          <p:cNvSpPr/>
          <p:nvPr/>
        </p:nvSpPr>
        <p:spPr>
          <a:xfrm>
            <a:off x="478575" y="2529319"/>
            <a:ext cx="8186850" cy="852525"/>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 name="Google Shape;1023;p92">
            <a:extLst>
              <a:ext uri="{FF2B5EF4-FFF2-40B4-BE49-F238E27FC236}">
                <a16:creationId xmlns:a16="http://schemas.microsoft.com/office/drawing/2014/main" id="{33428EB1-8235-526C-0E95-89948115FF6C}"/>
              </a:ext>
            </a:extLst>
          </p:cNvPr>
          <p:cNvSpPr/>
          <p:nvPr/>
        </p:nvSpPr>
        <p:spPr>
          <a:xfrm>
            <a:off x="515429" y="3723244"/>
            <a:ext cx="8186850" cy="1018558"/>
          </a:xfrm>
          <a:prstGeom prst="rect">
            <a:avLst/>
          </a:prstGeom>
          <a:solidFill>
            <a:srgbClr val="BFE7F0">
              <a:alpha val="80000"/>
            </a:srgbClr>
          </a:solidFill>
          <a:ln w="9525" cap="flat" cmpd="sng">
            <a:solidFill>
              <a:srgbClr val="BFE7F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126352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027"/>
        <p:cNvGrpSpPr/>
        <p:nvPr/>
      </p:nvGrpSpPr>
      <p:grpSpPr>
        <a:xfrm>
          <a:off x="0" y="0"/>
          <a:ext cx="0" cy="0"/>
          <a:chOff x="0" y="0"/>
          <a:chExt cx="0" cy="0"/>
        </a:xfrm>
      </p:grpSpPr>
      <p:sp>
        <p:nvSpPr>
          <p:cNvPr id="1029" name="Google Shape;1029;p93"/>
          <p:cNvSpPr txBox="1">
            <a:spLocks noGrp="1"/>
          </p:cNvSpPr>
          <p:nvPr>
            <p:ph type="title"/>
          </p:nvPr>
        </p:nvSpPr>
        <p:spPr>
          <a:prstGeom prst="rect">
            <a:avLst/>
          </a:prstGeom>
        </p:spPr>
        <p:txBody>
          <a:bodyPr spcFirstLastPara="1" wrap="square" lIns="0" tIns="0" rIns="0" bIns="0" anchor="ctr" anchorCtr="0">
            <a:noAutofit/>
          </a:bodyPr>
          <a:lstStyle/>
          <a:p>
            <a:r>
              <a:rPr lang="en" dirty="0"/>
              <a:t>Large Outputs</a:t>
            </a:r>
            <a:endParaRPr dirty="0"/>
          </a:p>
        </p:txBody>
      </p:sp>
      <p:sp>
        <p:nvSpPr>
          <p:cNvPr id="1028" name="Google Shape;1028;p93"/>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41</a:t>
            </a:fld>
            <a:endParaRPr dirty="0"/>
          </a:p>
        </p:txBody>
      </p:sp>
      <p:grpSp>
        <p:nvGrpSpPr>
          <p:cNvPr id="1031" name="Google Shape;1031;p93"/>
          <p:cNvGrpSpPr/>
          <p:nvPr/>
        </p:nvGrpSpPr>
        <p:grpSpPr>
          <a:xfrm>
            <a:off x="563125" y="1163354"/>
            <a:ext cx="8004543" cy="3588694"/>
            <a:chOff x="1198725" y="1624238"/>
            <a:chExt cx="9651000" cy="4784925"/>
          </a:xfrm>
        </p:grpSpPr>
        <p:sp>
          <p:nvSpPr>
            <p:cNvPr id="1032" name="Google Shape;1032;p93"/>
            <p:cNvSpPr/>
            <p:nvPr/>
          </p:nvSpPr>
          <p:spPr>
            <a:xfrm>
              <a:off x="1198725" y="1656863"/>
              <a:ext cx="9651000" cy="475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solidFill>
                  <a:srgbClr val="0033B3"/>
                </a:solidFill>
                <a:latin typeface="DM Mono" panose="020B0509040201040103" pitchFamily="49" charset="77"/>
              </a:endParaRPr>
            </a:p>
          </p:txBody>
        </p:sp>
        <p:sp>
          <p:nvSpPr>
            <p:cNvPr id="1033" name="Google Shape;1033;p93"/>
            <p:cNvSpPr txBox="1"/>
            <p:nvPr/>
          </p:nvSpPr>
          <p:spPr>
            <a:xfrm>
              <a:off x="1198725" y="1624238"/>
              <a:ext cx="9651000" cy="3139290"/>
            </a:xfrm>
            <a:prstGeom prst="rect">
              <a:avLst/>
            </a:prstGeom>
            <a:noFill/>
            <a:ln>
              <a:noFill/>
            </a:ln>
          </p:spPr>
          <p:txBody>
            <a:bodyPr spcFirstLastPara="1" wrap="square" lIns="68569" tIns="68569" rIns="68569" bIns="68569" anchor="t" anchorCtr="0">
              <a:spAutoFit/>
            </a:bodyPr>
            <a:lstStyle/>
            <a:p>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transform(</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business_df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checkin_df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 sz="1200" dirty="0" err="1">
                  <a:solidFill>
                    <a:srgbClr val="080808"/>
                  </a:solidFill>
                  <a:latin typeface="DM Mono" panose="020B0509040201040103" pitchFamily="49" charset="77"/>
                  <a:ea typeface="Courier New"/>
                  <a:cs typeface="Courier New"/>
                  <a:sym typeface="Courier New"/>
                </a:rPr>
                <a:t>tips_df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a:t>
              </a:r>
              <a:r>
                <a:rPr lang="en-CA" sz="1200" dirty="0" err="1">
                  <a:solidFill>
                    <a:srgbClr val="080808"/>
                  </a:solidFill>
                  <a:latin typeface="DM Mono" panose="020B0509040201040103" pitchFamily="49" charset="77"/>
                  <a:ea typeface="Courier New"/>
                  <a:cs typeface="Courier New"/>
                  <a:sym typeface="Courier New"/>
                </a:rPr>
                <a:t>mobile_reviews_df</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   datetime(</a:t>
              </a:r>
              <a:r>
                <a:rPr lang="en" sz="1200" dirty="0">
                  <a:solidFill>
                    <a:srgbClr val="1750EB"/>
                  </a:solidFill>
                  <a:latin typeface="DM Mono" panose="020B0509040201040103" pitchFamily="49" charset="77"/>
                  <a:ea typeface="Courier New"/>
                  <a:cs typeface="Courier New"/>
                  <a:sym typeface="Courier New"/>
                </a:rPr>
                <a:t>2022</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4</a:t>
              </a:r>
              <a:r>
                <a:rPr lang="en" sz="1200" dirty="0">
                  <a:solidFill>
                    <a:srgbClr val="080808"/>
                  </a:solidFill>
                  <a:latin typeface="DM Mono" panose="020B0509040201040103" pitchFamily="49" charset="77"/>
                  <a:ea typeface="Courier New"/>
                  <a:cs typeface="Courier New"/>
                  <a:sym typeface="Courier New"/>
                </a:rPr>
                <a:t>, </a:t>
              </a:r>
              <a:r>
                <a:rPr lang="en" sz="1200" dirty="0">
                  <a:solidFill>
                    <a:srgbClr val="1750EB"/>
                  </a:solidFill>
                  <a:latin typeface="DM Mono" panose="020B0509040201040103" pitchFamily="49" charset="77"/>
                  <a:ea typeface="Courier New"/>
                  <a:cs typeface="Courier New"/>
                  <a:sym typeface="Courier New"/>
                </a:rPr>
                <a:t>14</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strftime</a:t>
              </a:r>
              <a:r>
                <a:rPr lang="en" sz="1200" dirty="0">
                  <a:solidFill>
                    <a:srgbClr val="080808"/>
                  </a:solidFill>
                  <a:latin typeface="DM Mono" panose="020B0509040201040103" pitchFamily="49" charset="77"/>
                  <a:ea typeface="Courier New"/>
                  <a:cs typeface="Courier New"/>
                  <a:sym typeface="Courier New"/>
                </a:rPr>
                <a:t>(</a:t>
              </a:r>
              <a:r>
                <a:rPr lang="en" sz="1200" dirty="0">
                  <a:solidFill>
                    <a:srgbClr val="067D17"/>
                  </a:solidFill>
                  <a:latin typeface="DM Mono" panose="020B0509040201040103" pitchFamily="49" charset="77"/>
                  <a:ea typeface="Courier New"/>
                  <a:cs typeface="Courier New"/>
                  <a:sym typeface="Courier New"/>
                </a:rPr>
                <a:t>'%Y-%m-%d'</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endParaRPr sz="1200" dirty="0">
                <a:solidFill>
                  <a:srgbClr val="080808"/>
                </a:solidFill>
                <a:latin typeface="DM Mono" panose="020B0509040201040103" pitchFamily="49" charset="77"/>
                <a:ea typeface="Courier New"/>
                <a:cs typeface="Courier New"/>
                <a:sym typeface="Courier New"/>
              </a:endParaRPr>
            </a:p>
            <a:p>
              <a:r>
                <a:rPr lang="en" sz="1200" dirty="0">
                  <a:solidFill>
                    <a:srgbClr val="0033B3"/>
                  </a:solidFill>
                  <a:latin typeface="DM Mono" panose="020B0509040201040103" pitchFamily="49" charset="77"/>
                  <a:ea typeface="Courier New"/>
                  <a:cs typeface="Courier New"/>
                  <a:sym typeface="Courier New"/>
                </a:rPr>
                <a:t>assert </a:t>
              </a:r>
              <a:r>
                <a:rPr lang="en" sz="1200" dirty="0" err="1">
                  <a:solidFill>
                    <a:srgbClr val="080808"/>
                  </a:solidFill>
                  <a:latin typeface="DM Mono" panose="020B0509040201040103" pitchFamily="49" charset="77"/>
                  <a:ea typeface="Courier New"/>
                  <a:cs typeface="Courier New"/>
                  <a:sym typeface="Courier New"/>
                </a:rPr>
                <a:t>data_frame_to_json</a:t>
              </a:r>
              <a:r>
                <a:rPr lang="en" sz="1200" dirty="0">
                  <a:solidFill>
                    <a:srgbClr val="080808"/>
                  </a:solidFill>
                  <a:latin typeface="DM Mono" panose="020B0509040201040103" pitchFamily="49" charset="77"/>
                  <a:ea typeface="Courier New"/>
                  <a:cs typeface="Courier New"/>
                  <a:sym typeface="Courier New"/>
                </a:rPr>
                <a:t>(</a:t>
              </a:r>
              <a:r>
                <a:rPr lang="en" sz="1200" dirty="0" err="1">
                  <a:solidFill>
                    <a:srgbClr val="080808"/>
                  </a:solidFill>
                  <a:latin typeface="DM Mono" panose="020B0509040201040103" pitchFamily="49" charset="77"/>
                  <a:ea typeface="Courier New"/>
                  <a:cs typeface="Courier New"/>
                  <a:sym typeface="Courier New"/>
                </a:rPr>
                <a:t>actual_df</a:t>
              </a:r>
              <a:r>
                <a:rPr lang="en" sz="1200" dirty="0">
                  <a:solidFill>
                    <a:srgbClr val="080808"/>
                  </a:solidFill>
                  <a:latin typeface="DM Mono" panose="020B0509040201040103" pitchFamily="49" charset="77"/>
                  <a:ea typeface="Courier New"/>
                  <a:cs typeface="Courier New"/>
                  <a:sym typeface="Courier New"/>
                </a:rPr>
                <a:t>) == </a:t>
              </a:r>
              <a:r>
                <a:rPr lang="en" sz="1200" dirty="0" err="1">
                  <a:solidFill>
                    <a:srgbClr val="080808"/>
                  </a:solidFill>
                  <a:latin typeface="DM Mono" panose="020B0509040201040103" pitchFamily="49" charset="77"/>
                  <a:ea typeface="Courier New"/>
                  <a:cs typeface="Courier New"/>
                  <a:sym typeface="Courier New"/>
                </a:rPr>
                <a:t>expected_json</a:t>
              </a:r>
              <a:r>
                <a:rPr lang="en" sz="1200" dirty="0">
                  <a:solidFill>
                    <a:srgbClr val="080808"/>
                  </a:solidFill>
                  <a:latin typeface="DM Mono" panose="020B0509040201040103" pitchFamily="49" charset="77"/>
                  <a:ea typeface="Courier New"/>
                  <a:cs typeface="Courier New"/>
                  <a:sym typeface="Courier New"/>
                </a:rPr>
                <a:t>()</a:t>
              </a:r>
              <a:endParaRPr sz="1200" dirty="0">
                <a:solidFill>
                  <a:srgbClr val="080808"/>
                </a:solidFill>
                <a:latin typeface="DM Mono" panose="020B0509040201040103" pitchFamily="49" charset="77"/>
                <a:ea typeface="Courier New"/>
                <a:cs typeface="Courier New"/>
                <a:sym typeface="Courier New"/>
              </a:endParaRPr>
            </a:p>
            <a:p>
              <a:pPr lvl="0"/>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endParaRPr sz="1200" dirty="0">
                <a:solidFill>
                  <a:srgbClr val="8C8C8C"/>
                </a:solidFill>
                <a:latin typeface="DM Mono" panose="020B0509040201040103" pitchFamily="49" charset="77"/>
                <a:ea typeface="Courier New"/>
                <a:cs typeface="Courier New"/>
                <a:sym typeface="Courier New"/>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0"/>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42</a:t>
            </a:fld>
            <a:endParaRPr dirty="0"/>
          </a:p>
        </p:txBody>
      </p:sp>
      <p:sp>
        <p:nvSpPr>
          <p:cNvPr id="1151" name="Google Shape;1151;p100"/>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2" name="Google Shape;1152;p100"/>
          <p:cNvPicPr preferRelativeResize="0"/>
          <p:nvPr/>
        </p:nvPicPr>
        <p:blipFill>
          <a:blip r:embed="rId3">
            <a:alphaModFix/>
          </a:blip>
          <a:stretch>
            <a:fillRect/>
          </a:stretch>
        </p:blipFill>
        <p:spPr>
          <a:xfrm>
            <a:off x="-57103" y="0"/>
            <a:ext cx="92582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43</a:t>
            </a:fld>
            <a:endParaRPr dirty="0"/>
          </a:p>
        </p:txBody>
      </p:sp>
      <p:sp>
        <p:nvSpPr>
          <p:cNvPr id="1158" name="Google Shape;1158;p101"/>
          <p:cNvSpPr txBox="1"/>
          <p:nvPr/>
        </p:nvSpPr>
        <p:spPr>
          <a:xfrm>
            <a:off x="3017110" y="910256"/>
            <a:ext cx="2969100" cy="300060"/>
          </a:xfrm>
          <a:prstGeom prst="rect">
            <a:avLst/>
          </a:prstGeom>
          <a:noFill/>
          <a:ln>
            <a:noFill/>
          </a:ln>
        </p:spPr>
        <p:txBody>
          <a:bodyPr spcFirstLastPara="1" wrap="square" lIns="68569" tIns="68569" rIns="68569" bIns="68569" anchor="t" anchorCtr="0">
            <a:spAutoFit/>
          </a:bodyPr>
          <a:lstStyle/>
          <a:p>
            <a:endParaRPr sz="1050" dirty="0">
              <a:latin typeface="DM Mono" panose="020B0509040201040103" pitchFamily="49" charset="77"/>
              <a:ea typeface="DM Sans"/>
              <a:cs typeface="DM Sans"/>
              <a:sym typeface="DM Sans"/>
            </a:endParaRPr>
          </a:p>
        </p:txBody>
      </p:sp>
      <p:pic>
        <p:nvPicPr>
          <p:cNvPr id="1159" name="Google Shape;1159;p101"/>
          <p:cNvPicPr preferRelativeResize="0"/>
          <p:nvPr/>
        </p:nvPicPr>
        <p:blipFill>
          <a:blip r:embed="rId3">
            <a:alphaModFix/>
          </a:blip>
          <a:stretch>
            <a:fillRect/>
          </a:stretch>
        </p:blipFill>
        <p:spPr>
          <a:xfrm>
            <a:off x="-57103" y="0"/>
            <a:ext cx="9258290" cy="5143500"/>
          </a:xfrm>
          <a:prstGeom prst="rect">
            <a:avLst/>
          </a:prstGeom>
          <a:noFill/>
          <a:ln>
            <a:noFill/>
          </a:ln>
        </p:spPr>
      </p:pic>
      <p:sp>
        <p:nvSpPr>
          <p:cNvPr id="1160" name="Google Shape;1160;p101"/>
          <p:cNvSpPr txBox="1"/>
          <p:nvPr/>
        </p:nvSpPr>
        <p:spPr>
          <a:xfrm>
            <a:off x="330216" y="1394213"/>
            <a:ext cx="5286150" cy="2354468"/>
          </a:xfrm>
          <a:prstGeom prst="rect">
            <a:avLst/>
          </a:prstGeom>
          <a:noFill/>
          <a:ln>
            <a:noFill/>
          </a:ln>
        </p:spPr>
        <p:txBody>
          <a:bodyPr spcFirstLastPara="1" wrap="square" lIns="68569" tIns="68569" rIns="68569" bIns="68569" anchor="t" anchorCtr="0">
            <a:spAutoFit/>
          </a:bodyPr>
          <a:lstStyle/>
          <a:p>
            <a:r>
              <a:rPr lang="en" sz="4800" b="1" dirty="0">
                <a:solidFill>
                  <a:srgbClr val="202124"/>
                </a:solidFill>
                <a:latin typeface="Bradley Hand" pitchFamily="2" charset="77"/>
                <a:ea typeface="Nothing You Could Do"/>
                <a:cs typeface="Nothing You Could Do"/>
                <a:sym typeface="Nothing You Could Do"/>
              </a:rPr>
              <a:t>"Have you ever heard of a </a:t>
            </a:r>
            <a:r>
              <a:rPr lang="en" sz="4800" b="1" dirty="0" err="1">
                <a:solidFill>
                  <a:srgbClr val="202124"/>
                </a:solidFill>
                <a:latin typeface="Bradley Hand" pitchFamily="2" charset="77"/>
                <a:ea typeface="Nothing You Could Do"/>
                <a:cs typeface="Nothing You Could Do"/>
                <a:sym typeface="Nothing You Could Do"/>
              </a:rPr>
              <a:t>Saff</a:t>
            </a:r>
            <a:r>
              <a:rPr lang="en" sz="4800" b="1" dirty="0">
                <a:solidFill>
                  <a:srgbClr val="202124"/>
                </a:solidFill>
                <a:latin typeface="Bradley Hand" pitchFamily="2" charset="77"/>
                <a:ea typeface="Nothing You Could Do"/>
                <a:cs typeface="Nothing You Could Do"/>
                <a:sym typeface="Nothing You Could Do"/>
              </a:rPr>
              <a:t> squeeze?"</a:t>
            </a:r>
            <a:endParaRPr sz="4800" b="1" dirty="0">
              <a:latin typeface="Bradley Hand" pitchFamily="2" charset="77"/>
              <a:ea typeface="Nothing You Could Do"/>
              <a:cs typeface="Nothing You Could Do"/>
              <a:sym typeface="Nothing You Could D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164"/>
        <p:cNvGrpSpPr/>
        <p:nvPr/>
      </p:nvGrpSpPr>
      <p:grpSpPr>
        <a:xfrm>
          <a:off x="0" y="0"/>
          <a:ext cx="0" cy="0"/>
          <a:chOff x="0" y="0"/>
          <a:chExt cx="0" cy="0"/>
        </a:xfrm>
      </p:grpSpPr>
      <p:sp>
        <p:nvSpPr>
          <p:cNvPr id="1166" name="Google Shape;1166;p102"/>
          <p:cNvSpPr/>
          <p:nvPr/>
        </p:nvSpPr>
        <p:spPr>
          <a:xfrm>
            <a:off x="6625247" y="4067794"/>
            <a:ext cx="1213875" cy="4376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69" name="Google Shape;1169;p102"/>
          <p:cNvSpPr/>
          <p:nvPr/>
        </p:nvSpPr>
        <p:spPr>
          <a:xfrm>
            <a:off x="2147541" y="1256869"/>
            <a:ext cx="1213875" cy="324855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
              <a:t>The Saff Squeeze</a:t>
            </a:r>
            <a:endParaRPr/>
          </a:p>
        </p:txBody>
      </p:sp>
      <p:sp>
        <p:nvSpPr>
          <p:cNvPr id="1172" name="Google Shape;1172;p102"/>
          <p:cNvSpPr txBox="1">
            <a:spLocks noGrp="1"/>
          </p:cNvSpPr>
          <p:nvPr>
            <p:ph type="subTitle" idx="1"/>
          </p:nvPr>
        </p:nvSpPr>
        <p:spPr>
          <a:xfrm>
            <a:off x="563125" y="772351"/>
            <a:ext cx="7994475" cy="437625"/>
          </a:xfrm>
          <a:prstGeom prst="rect">
            <a:avLst/>
          </a:prstGeom>
        </p:spPr>
        <p:txBody>
          <a:bodyPr spcFirstLastPara="1" wrap="square" lIns="0" tIns="0" rIns="0" bIns="0" anchor="t" anchorCtr="0">
            <a:noAutofit/>
          </a:bodyPr>
          <a:lstStyle/>
          <a:p>
            <a:pPr marL="0" indent="0"/>
            <a:r>
              <a:rPr lang="en" dirty="0"/>
              <a:t>Create a simpler test based off of a big one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174" name="Google Shape;1174;p102"/>
          <p:cNvPicPr preferRelativeResize="0"/>
          <p:nvPr/>
        </p:nvPicPr>
        <p:blipFill>
          <a:blip r:embed="rId3">
            <a:alphaModFix/>
          </a:blip>
          <a:stretch>
            <a:fillRect/>
          </a:stretch>
        </p:blipFill>
        <p:spPr>
          <a:xfrm>
            <a:off x="458279" y="1180035"/>
            <a:ext cx="2363944" cy="3402916"/>
          </a:xfrm>
          <a:prstGeom prst="rect">
            <a:avLst/>
          </a:prstGeom>
          <a:noFill/>
          <a:ln>
            <a:noFill/>
          </a:ln>
        </p:spPr>
      </p:pic>
      <p:sp>
        <p:nvSpPr>
          <p:cNvPr id="1175" name="Google Shape;1175;p102"/>
          <p:cNvSpPr txBox="1"/>
          <p:nvPr/>
        </p:nvSpPr>
        <p:spPr>
          <a:xfrm>
            <a:off x="3528347" y="2442507"/>
            <a:ext cx="1213875" cy="1061807"/>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large integration test covers all of this code</a:t>
            </a:r>
            <a:endParaRPr sz="1200" dirty="0">
              <a:latin typeface="DM Mono" panose="020B0509040201040103" pitchFamily="49" charset="77"/>
              <a:ea typeface="DM Sans"/>
              <a:cs typeface="DM Sans"/>
              <a:sym typeface="DM Sans"/>
            </a:endParaRPr>
          </a:p>
        </p:txBody>
      </p:sp>
      <p:pic>
        <p:nvPicPr>
          <p:cNvPr id="1176" name="Google Shape;1176;p102"/>
          <p:cNvPicPr preferRelativeResize="0"/>
          <p:nvPr/>
        </p:nvPicPr>
        <p:blipFill>
          <a:blip r:embed="rId3">
            <a:alphaModFix/>
          </a:blip>
          <a:stretch>
            <a:fillRect/>
          </a:stretch>
        </p:blipFill>
        <p:spPr>
          <a:xfrm>
            <a:off x="4909154" y="1179688"/>
            <a:ext cx="2363944" cy="3402916"/>
          </a:xfrm>
          <a:prstGeom prst="rect">
            <a:avLst/>
          </a:prstGeom>
          <a:noFill/>
          <a:ln>
            <a:noFill/>
          </a:ln>
        </p:spPr>
      </p:pic>
      <p:sp>
        <p:nvSpPr>
          <p:cNvPr id="1177" name="Google Shape;1177;p102"/>
          <p:cNvSpPr txBox="1"/>
          <p:nvPr/>
        </p:nvSpPr>
        <p:spPr>
          <a:xfrm>
            <a:off x="7839122" y="2442854"/>
            <a:ext cx="1213875" cy="1615805"/>
          </a:xfrm>
          <a:prstGeom prst="rect">
            <a:avLst/>
          </a:prstGeom>
          <a:noFill/>
          <a:ln>
            <a:noFill/>
          </a:ln>
        </p:spPr>
        <p:txBody>
          <a:bodyPr spcFirstLastPara="1" wrap="square" lIns="68569" tIns="68569" rIns="68569" bIns="68569" anchor="t" anchorCtr="0">
            <a:spAutoFit/>
          </a:bodyPr>
          <a:lstStyle/>
          <a:p>
            <a:r>
              <a:rPr lang="en" sz="1200" dirty="0">
                <a:latin typeface="DM Mono" panose="020B0509040201040103" pitchFamily="49" charset="77"/>
                <a:ea typeface="DM Sans"/>
                <a:cs typeface="DM Sans"/>
                <a:sym typeface="DM Sans"/>
              </a:rPr>
              <a:t>A </a:t>
            </a:r>
            <a:r>
              <a:rPr lang="en" sz="1200" dirty="0" err="1">
                <a:latin typeface="DM Mono" panose="020B0509040201040103" pitchFamily="49" charset="77"/>
                <a:ea typeface="DM Sans"/>
                <a:cs typeface="DM Sans"/>
                <a:sym typeface="DM Sans"/>
              </a:rPr>
              <a:t>Saff</a:t>
            </a:r>
            <a:r>
              <a:rPr lang="en" sz="1200" dirty="0">
                <a:latin typeface="DM Mono" panose="020B0509040201040103" pitchFamily="49" charset="77"/>
                <a:ea typeface="DM Sans"/>
                <a:cs typeface="DM Sans"/>
                <a:sym typeface="DM Sans"/>
              </a:rPr>
              <a:t> Squeeze will let us write a test for only the logic we care about</a:t>
            </a:r>
            <a:endParaRPr sz="1200" dirty="0">
              <a:latin typeface="DM Mono" panose="020B0509040201040103" pitchFamily="49" charset="77"/>
              <a:ea typeface="DM Sans"/>
              <a:cs typeface="DM Sans"/>
              <a:sym typeface="DM Sans"/>
            </a:endParaRPr>
          </a:p>
        </p:txBody>
      </p:sp>
      <p:sp>
        <p:nvSpPr>
          <p:cNvPr id="15" name="Rectangle 14">
            <a:extLst>
              <a:ext uri="{FF2B5EF4-FFF2-40B4-BE49-F238E27FC236}">
                <a16:creationId xmlns:a16="http://schemas.microsoft.com/office/drawing/2014/main" id="{F0464262-75B5-EBF8-AF22-FF6B4C274387}"/>
              </a:ext>
            </a:extLst>
          </p:cNvPr>
          <p:cNvSpPr/>
          <p:nvPr/>
        </p:nvSpPr>
        <p:spPr>
          <a:xfrm>
            <a:off x="458279" y="1179688"/>
            <a:ext cx="2363944" cy="3402916"/>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3E5CA094-F8FE-FD7E-984C-A1099DF06E01}"/>
              </a:ext>
            </a:extLst>
          </p:cNvPr>
          <p:cNvSpPr/>
          <p:nvPr/>
        </p:nvSpPr>
        <p:spPr>
          <a:xfrm>
            <a:off x="4909060" y="4030384"/>
            <a:ext cx="2363944" cy="512444"/>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81781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45</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5"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extLst>
      <p:ext uri="{BB962C8B-B14F-4D97-AF65-F5344CB8AC3E}">
        <p14:creationId xmlns:p14="http://schemas.microsoft.com/office/powerpoint/2010/main" val="4241821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sp>
        <p:nvSpPr>
          <p:cNvPr id="1198" name="Google Shape;1198;p104"/>
          <p:cNvSpPr txBox="1">
            <a:spLocks noGrp="1"/>
          </p:cNvSpPr>
          <p:nvPr>
            <p:ph type="title"/>
          </p:nvPr>
        </p:nvSpPr>
        <p:spPr>
          <a:prstGeom prst="rect">
            <a:avLst/>
          </a:prstGeom>
        </p:spPr>
        <p:txBody>
          <a:bodyPr spcFirstLastPara="1" wrap="square" lIns="0" tIns="0" rIns="0" bIns="0" anchor="ctr" anchorCtr="0">
            <a:noAutofit/>
          </a:bodyPr>
          <a:lstStyle/>
          <a:p>
            <a:r>
              <a:rPr lang="en" dirty="0"/>
              <a:t>Set Things Up</a:t>
            </a:r>
            <a:endParaRPr dirty="0"/>
          </a:p>
        </p:txBody>
      </p:sp>
      <p:sp>
        <p:nvSpPr>
          <p:cNvPr id="1199" name="Google Shape;1199;p104"/>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a:t>Duplicate the large test</a:t>
            </a:r>
            <a:endParaRPr/>
          </a:p>
        </p:txBody>
      </p:sp>
      <p:sp>
        <p:nvSpPr>
          <p:cNvPr id="1197" name="Google Shape;1197;p104"/>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46</a:t>
            </a:fld>
            <a:endParaRPr dirty="0"/>
          </a:p>
        </p:txBody>
      </p:sp>
      <p:sp>
        <p:nvSpPr>
          <p:cNvPr id="1200" name="Google Shape;1200;p104"/>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pic>
        <p:nvPicPr>
          <p:cNvPr id="1201" name="Google Shape;1201;p104"/>
          <p:cNvPicPr preferRelativeResize="0"/>
          <p:nvPr/>
        </p:nvPicPr>
        <p:blipFill>
          <a:blip r:embed="rId3">
            <a:alphaModFix/>
          </a:blip>
          <a:stretch>
            <a:fillRect/>
          </a:stretch>
        </p:blipFill>
        <p:spPr>
          <a:xfrm>
            <a:off x="699236" y="1318652"/>
            <a:ext cx="2217599" cy="3218924"/>
          </a:xfrm>
          <a:prstGeom prst="rect">
            <a:avLst/>
          </a:prstGeom>
          <a:noFill/>
          <a:ln>
            <a:noFill/>
          </a:ln>
        </p:spPr>
      </p:pic>
      <p:pic>
        <p:nvPicPr>
          <p:cNvPr id="1202" name="Google Shape;1202;p104"/>
          <p:cNvPicPr preferRelativeResize="0"/>
          <p:nvPr/>
        </p:nvPicPr>
        <p:blipFill>
          <a:blip r:embed="rId4">
            <a:alphaModFix/>
          </a:blip>
          <a:stretch>
            <a:fillRect/>
          </a:stretch>
        </p:blipFill>
        <p:spPr>
          <a:xfrm>
            <a:off x="4958935" y="1318651"/>
            <a:ext cx="2431652" cy="3218924"/>
          </a:xfrm>
          <a:prstGeom prst="rect">
            <a:avLst/>
          </a:prstGeom>
          <a:noFill/>
          <a:ln>
            <a:noFill/>
          </a:ln>
        </p:spPr>
      </p:pic>
      <p:sp>
        <p:nvSpPr>
          <p:cNvPr id="1203" name="Google Shape;1203;p104"/>
          <p:cNvSpPr txBox="1"/>
          <p:nvPr/>
        </p:nvSpPr>
        <p:spPr>
          <a:xfrm>
            <a:off x="3023954" y="2340900"/>
            <a:ext cx="1298025" cy="461643"/>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code that we are testing</a:t>
            </a:r>
            <a:endParaRPr sz="1050" dirty="0">
              <a:latin typeface="DM Mono" panose="020B0509040201040103" pitchFamily="49" charset="77"/>
              <a:ea typeface="DM Sans"/>
              <a:cs typeface="DM Sans"/>
              <a:sym typeface="DM Sans"/>
            </a:endParaRPr>
          </a:p>
        </p:txBody>
      </p:sp>
      <p:sp>
        <p:nvSpPr>
          <p:cNvPr id="1204" name="Google Shape;1204;p104"/>
          <p:cNvSpPr txBox="1"/>
          <p:nvPr/>
        </p:nvSpPr>
        <p:spPr>
          <a:xfrm>
            <a:off x="7477004" y="2340900"/>
            <a:ext cx="1298025" cy="623225"/>
          </a:xfrm>
          <a:prstGeom prst="rect">
            <a:avLst/>
          </a:prstGeom>
          <a:noFill/>
          <a:ln>
            <a:noFill/>
          </a:ln>
        </p:spPr>
        <p:txBody>
          <a:bodyPr spcFirstLastPara="1" wrap="square" lIns="68569" tIns="68569" rIns="68569" bIns="68569" anchor="t" anchorCtr="0">
            <a:spAutoFit/>
          </a:bodyPr>
          <a:lstStyle/>
          <a:p>
            <a:r>
              <a:rPr lang="en" sz="1050" dirty="0">
                <a:latin typeface="DM Mono" panose="020B0509040201040103" pitchFamily="49" charset="77"/>
                <a:ea typeface="DM Sans"/>
                <a:cs typeface="DM Sans"/>
                <a:sym typeface="DM Sans"/>
              </a:rPr>
              <a:t>The large integration test</a:t>
            </a:r>
            <a:endParaRPr sz="1050" dirty="0">
              <a:latin typeface="DM Mono" panose="020B0509040201040103" pitchFamily="49" charset="77"/>
              <a:ea typeface="DM Sans"/>
              <a:cs typeface="DM Sans"/>
              <a:sym typeface="DM Sans"/>
            </a:endParaRPr>
          </a:p>
        </p:txBody>
      </p:sp>
      <p:cxnSp>
        <p:nvCxnSpPr>
          <p:cNvPr id="1205" name="Google Shape;1205;p104"/>
          <p:cNvCxnSpPr/>
          <p:nvPr/>
        </p:nvCxnSpPr>
        <p:spPr>
          <a:xfrm>
            <a:off x="5249822" y="2025844"/>
            <a:ext cx="225675" cy="225"/>
          </a:xfrm>
          <a:prstGeom prst="straightConnector1">
            <a:avLst/>
          </a:prstGeom>
          <a:noFill/>
          <a:ln w="38100" cap="flat" cmpd="sng">
            <a:solidFill>
              <a:schemeClr val="accent1"/>
            </a:solidFill>
            <a:prstDash val="solid"/>
            <a:round/>
            <a:headEnd type="none" w="med" len="med"/>
            <a:tailEnd type="none" w="med" len="med"/>
          </a:ln>
        </p:spPr>
      </p:cxnSp>
      <p:pic>
        <p:nvPicPr>
          <p:cNvPr id="1206" name="Google Shape;1206;p104"/>
          <p:cNvPicPr preferRelativeResize="0"/>
          <p:nvPr/>
        </p:nvPicPr>
        <p:blipFill>
          <a:blip r:embed="rId5">
            <a:alphaModFix/>
          </a:blip>
          <a:stretch>
            <a:fillRect/>
          </a:stretch>
        </p:blipFill>
        <p:spPr>
          <a:xfrm>
            <a:off x="4958935" y="1318651"/>
            <a:ext cx="2431650" cy="3515231"/>
          </a:xfrm>
          <a:prstGeom prst="rect">
            <a:avLst/>
          </a:prstGeom>
          <a:noFill/>
          <a:ln>
            <a:noFill/>
          </a:ln>
        </p:spPr>
      </p:pic>
      <p:sp>
        <p:nvSpPr>
          <p:cNvPr id="1207" name="Google Shape;1207;p104"/>
          <p:cNvSpPr/>
          <p:nvPr/>
        </p:nvSpPr>
        <p:spPr>
          <a:xfrm>
            <a:off x="4878835" y="1419806"/>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209" name="Google Shape;1209;p104"/>
          <p:cNvSpPr/>
          <p:nvPr/>
        </p:nvSpPr>
        <p:spPr>
          <a:xfrm>
            <a:off x="4868991" y="2733263"/>
            <a:ext cx="1986300" cy="1212300"/>
          </a:xfrm>
          <a:prstGeom prst="rect">
            <a:avLst/>
          </a:prstGeom>
          <a:noFill/>
          <a:ln w="2857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15" name="Rectangle 14">
            <a:extLst>
              <a:ext uri="{FF2B5EF4-FFF2-40B4-BE49-F238E27FC236}">
                <a16:creationId xmlns:a16="http://schemas.microsoft.com/office/drawing/2014/main" id="{867B93D7-D81B-2A2E-7613-AEE95A263C6A}"/>
              </a:ext>
            </a:extLst>
          </p:cNvPr>
          <p:cNvSpPr/>
          <p:nvPr/>
        </p:nvSpPr>
        <p:spPr>
          <a:xfrm>
            <a:off x="699236" y="1342138"/>
            <a:ext cx="2217599" cy="3195437"/>
          </a:xfrm>
          <a:prstGeom prst="rect">
            <a:avLst/>
          </a:prstGeom>
          <a:solidFill>
            <a:srgbClr val="37D090">
              <a:alpha val="29804"/>
            </a:srgbClr>
          </a:solidFill>
          <a:ln>
            <a:solidFill>
              <a:srgbClr val="37D090">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08" name="Google Shape;1208;p104"/>
          <p:cNvSpPr/>
          <p:nvPr/>
        </p:nvSpPr>
        <p:spPr>
          <a:xfrm>
            <a:off x="574729" y="1293011"/>
            <a:ext cx="2449224" cy="3367594"/>
          </a:xfrm>
          <a:prstGeom prst="rect">
            <a:avLst/>
          </a:prstGeom>
          <a:solidFill>
            <a:schemeClr val="bg1">
              <a:alpha val="83240"/>
            </a:schemeClr>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Starting with the Duplicated Test…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2534970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785652"/>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test_will_do_the_right_thing</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84592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the bug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49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ysClr val="windowText" lastClr="000000"/>
                  </a:solidFill>
                </a:ln>
                <a:solidFill>
                  <a:schemeClr val="tx1"/>
                </a:solidFill>
                <a:latin typeface="DM Mono" panose="020B0509040201040103" pitchFamily="49" charset="77"/>
              </a:rPr>
              <a:t>Mobile </a:t>
            </a:r>
          </a:p>
          <a:p>
            <a:pPr algn="ctr"/>
            <a:r>
              <a:rPr lang="en-US" sz="1200" dirty="0">
                <a:ln>
                  <a:solidFill>
                    <a:sysClr val="windowText" lastClr="000000"/>
                  </a:solidFill>
                </a:ln>
                <a:solidFill>
                  <a:schemeClr val="tx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3044334"/>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15841" y="1377567"/>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9" name="Rectangle 28">
            <a:extLst>
              <a:ext uri="{FF2B5EF4-FFF2-40B4-BE49-F238E27FC236}">
                <a16:creationId xmlns:a16="http://schemas.microsoft.com/office/drawing/2014/main" id="{C20A5F4F-F0ED-0147-E28E-245ABC86C89A}"/>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0" name="TextBox 29">
            <a:extLst>
              <a:ext uri="{FF2B5EF4-FFF2-40B4-BE49-F238E27FC236}">
                <a16:creationId xmlns:a16="http://schemas.microsoft.com/office/drawing/2014/main" id="{EF9D689C-474E-919A-2168-94D39198B1B3}"/>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1" name="TextBox 30">
            <a:extLst>
              <a:ext uri="{FF2B5EF4-FFF2-40B4-BE49-F238E27FC236}">
                <a16:creationId xmlns:a16="http://schemas.microsoft.com/office/drawing/2014/main" id="{45F8FEDC-CC1A-3CE3-F51F-335613C24F20}"/>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2" name="Rectangle 31">
            <a:extLst>
              <a:ext uri="{FF2B5EF4-FFF2-40B4-BE49-F238E27FC236}">
                <a16:creationId xmlns:a16="http://schemas.microsoft.com/office/drawing/2014/main" id="{FD1A1794-F68E-4437-20E4-00698616F84A}"/>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
        <p:nvSpPr>
          <p:cNvPr id="34" name="TextBox 33">
            <a:extLst>
              <a:ext uri="{FF2B5EF4-FFF2-40B4-BE49-F238E27FC236}">
                <a16:creationId xmlns:a16="http://schemas.microsoft.com/office/drawing/2014/main" id="{E44C1C11-A76D-FF65-CDD8-B3F1ECBBAD70}"/>
              </a:ext>
            </a:extLst>
          </p:cNvPr>
          <p:cNvSpPr txBox="1"/>
          <p:nvPr/>
        </p:nvSpPr>
        <p:spPr>
          <a:xfrm>
            <a:off x="5318108"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5" name="Rectangle 34">
            <a:extLst>
              <a:ext uri="{FF2B5EF4-FFF2-40B4-BE49-F238E27FC236}">
                <a16:creationId xmlns:a16="http://schemas.microsoft.com/office/drawing/2014/main" id="{DDF52ADB-4596-FCE9-385A-87B34D9E051E}"/>
              </a:ext>
            </a:extLst>
          </p:cNvPr>
          <p:cNvSpPr/>
          <p:nvPr/>
        </p:nvSpPr>
        <p:spPr>
          <a:xfrm>
            <a:off x="5657837" y="2941439"/>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36" name="TextBox 35">
            <a:extLst>
              <a:ext uri="{FF2B5EF4-FFF2-40B4-BE49-F238E27FC236}">
                <a16:creationId xmlns:a16="http://schemas.microsoft.com/office/drawing/2014/main" id="{9A758696-0A99-5CC7-6A10-669782F353FF}"/>
              </a:ext>
            </a:extLst>
          </p:cNvPr>
          <p:cNvSpPr txBox="1"/>
          <p:nvPr/>
        </p:nvSpPr>
        <p:spPr>
          <a:xfrm>
            <a:off x="7047575" y="330788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37" name="Rectangle 36">
            <a:extLst>
              <a:ext uri="{FF2B5EF4-FFF2-40B4-BE49-F238E27FC236}">
                <a16:creationId xmlns:a16="http://schemas.microsoft.com/office/drawing/2014/main" id="{9117C83F-3870-D976-6703-241B603A7CD1}"/>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Tree>
    <p:extLst>
      <p:ext uri="{BB962C8B-B14F-4D97-AF65-F5344CB8AC3E}">
        <p14:creationId xmlns:p14="http://schemas.microsoft.com/office/powerpoint/2010/main" val="35925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9" grpId="0" animBg="1"/>
      <p:bldP spid="30" grpId="0"/>
      <p:bldP spid="31" grpId="0"/>
      <p:bldP spid="32" grpId="0" animBg="1"/>
      <p:bldP spid="34" grpId="0"/>
      <p:bldP spid="35" grpId="0" animBg="1"/>
      <p:bldP spid="36"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434343"/>
                </a:solidFill>
                <a:latin typeface="Impact"/>
                <a:ea typeface="Impact"/>
                <a:cs typeface="Impact"/>
                <a:sym typeface="Impact"/>
              </a:rPr>
              <a:t>@</a:t>
            </a:r>
            <a:r>
              <a:rPr lang="en" sz="3000" dirty="0" err="1">
                <a:solidFill>
                  <a:srgbClr val="434343"/>
                </a:solidFill>
                <a:latin typeface="Impact"/>
                <a:ea typeface="Impact"/>
                <a:cs typeface="Impact"/>
                <a:sym typeface="Impact"/>
              </a:rPr>
              <a:t>jmasonlee</a:t>
            </a:r>
            <a:endParaRPr sz="3000" dirty="0">
              <a:solidFill>
                <a:srgbClr val="434343"/>
              </a:solidFill>
              <a:latin typeface="Impact"/>
              <a:ea typeface="Impact"/>
              <a:cs typeface="Impact"/>
              <a:sym typeface="Impact"/>
            </a:endParaRPr>
          </a:p>
        </p:txBody>
      </p:sp>
      <p:grpSp>
        <p:nvGrpSpPr>
          <p:cNvPr id="32" name="Google Shape;864;p78">
            <a:extLst>
              <a:ext uri="{FF2B5EF4-FFF2-40B4-BE49-F238E27FC236}">
                <a16:creationId xmlns:a16="http://schemas.microsoft.com/office/drawing/2014/main" id="{E0B19D1A-1544-2AB8-2555-BBC56C300BF3}"/>
              </a:ext>
            </a:extLst>
          </p:cNvPr>
          <p:cNvGrpSpPr/>
          <p:nvPr/>
        </p:nvGrpSpPr>
        <p:grpSpPr>
          <a:xfrm>
            <a:off x="1080301" y="3063929"/>
            <a:ext cx="388350" cy="388350"/>
            <a:chOff x="9069139" y="3565127"/>
            <a:chExt cx="517800" cy="517800"/>
          </a:xfrm>
        </p:grpSpPr>
        <p:sp>
          <p:nvSpPr>
            <p:cNvPr id="33" name="Google Shape;865;p78">
              <a:extLst>
                <a:ext uri="{FF2B5EF4-FFF2-40B4-BE49-F238E27FC236}">
                  <a16:creationId xmlns:a16="http://schemas.microsoft.com/office/drawing/2014/main" id="{79669BB7-3688-69D1-E441-07CCFD18E1FC}"/>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4" name="Google Shape;866;p78">
              <a:extLst>
                <a:ext uri="{FF2B5EF4-FFF2-40B4-BE49-F238E27FC236}">
                  <a16:creationId xmlns:a16="http://schemas.microsoft.com/office/drawing/2014/main" id="{99E9F2BC-1B64-9906-0452-2C7157A5258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7" name="Google Shape;777;p76">
            <a:extLst>
              <a:ext uri="{FF2B5EF4-FFF2-40B4-BE49-F238E27FC236}">
                <a16:creationId xmlns:a16="http://schemas.microsoft.com/office/drawing/2014/main" id="{6F28E01C-A34E-AEC6-90D3-F513A21E6402}"/>
              </a:ext>
            </a:extLst>
          </p:cNvPr>
          <p:cNvGrpSpPr/>
          <p:nvPr/>
        </p:nvGrpSpPr>
        <p:grpSpPr>
          <a:xfrm>
            <a:off x="1059059" y="3050908"/>
            <a:ext cx="454776" cy="395609"/>
            <a:chOff x="9069139" y="3565127"/>
            <a:chExt cx="517800" cy="517800"/>
          </a:xfrm>
        </p:grpSpPr>
        <p:sp>
          <p:nvSpPr>
            <p:cNvPr id="48" name="Google Shape;778;p76">
              <a:extLst>
                <a:ext uri="{FF2B5EF4-FFF2-40B4-BE49-F238E27FC236}">
                  <a16:creationId xmlns:a16="http://schemas.microsoft.com/office/drawing/2014/main" id="{13D596B3-0FE6-3C6B-FC9E-88A5F4627030}"/>
                </a:ext>
              </a:extLst>
            </p:cNvPr>
            <p:cNvSpPr/>
            <p:nvPr/>
          </p:nvSpPr>
          <p:spPr>
            <a:xfrm>
              <a:off x="9069139" y="3565127"/>
              <a:ext cx="517800" cy="517800"/>
            </a:xfrm>
            <a:prstGeom prst="ellipse">
              <a:avLst/>
            </a:prstGeom>
            <a:solidFill>
              <a:schemeClr val="accent1"/>
            </a:solid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9" name="Google Shape;779;p76">
              <a:extLst>
                <a:ext uri="{FF2B5EF4-FFF2-40B4-BE49-F238E27FC236}">
                  <a16:creationId xmlns:a16="http://schemas.microsoft.com/office/drawing/2014/main" id="{2F4418E6-1A1D-CF41-8498-BD80C3910AFA}"/>
                </a:ext>
              </a:extLst>
            </p:cNvPr>
            <p:cNvSpPr txBox="1"/>
            <p:nvPr/>
          </p:nvSpPr>
          <p:spPr>
            <a:xfrm>
              <a:off x="9137550" y="3692201"/>
              <a:ext cx="381000" cy="254400"/>
            </a:xfrm>
            <a:prstGeom prst="rect">
              <a:avLst/>
            </a:prstGeom>
            <a:solidFill>
              <a:schemeClr val="accent1"/>
            </a:solid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0" name="Google Shape;780;p76">
            <a:extLst>
              <a:ext uri="{FF2B5EF4-FFF2-40B4-BE49-F238E27FC236}">
                <a16:creationId xmlns:a16="http://schemas.microsoft.com/office/drawing/2014/main" id="{74FAB443-1A91-0C5E-0EFA-9056AA650CD7}"/>
              </a:ext>
            </a:extLst>
          </p:cNvPr>
          <p:cNvGrpSpPr/>
          <p:nvPr/>
        </p:nvGrpSpPr>
        <p:grpSpPr>
          <a:xfrm>
            <a:off x="1059059" y="3050908"/>
            <a:ext cx="454776" cy="395609"/>
            <a:chOff x="9069139" y="3565127"/>
            <a:chExt cx="517800" cy="517800"/>
          </a:xfrm>
          <a:solidFill>
            <a:srgbClr val="E80F1C"/>
          </a:solidFill>
        </p:grpSpPr>
        <p:sp>
          <p:nvSpPr>
            <p:cNvPr id="51" name="Google Shape;781;p76">
              <a:extLst>
                <a:ext uri="{FF2B5EF4-FFF2-40B4-BE49-F238E27FC236}">
                  <a16:creationId xmlns:a16="http://schemas.microsoft.com/office/drawing/2014/main" id="{8EFCBC42-8F33-21EA-A389-DD47667DDF1F}"/>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2" name="Google Shape;782;p76">
              <a:extLst>
                <a:ext uri="{FF2B5EF4-FFF2-40B4-BE49-F238E27FC236}">
                  <a16:creationId xmlns:a16="http://schemas.microsoft.com/office/drawing/2014/main" id="{A3E2F75C-FAAC-678A-80F7-87591D30DD01}"/>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3" name="Google Shape;783;p76">
            <a:extLst>
              <a:ext uri="{FF2B5EF4-FFF2-40B4-BE49-F238E27FC236}">
                <a16:creationId xmlns:a16="http://schemas.microsoft.com/office/drawing/2014/main" id="{C662062A-25EB-AB66-474B-EBEDF8CA3816}"/>
              </a:ext>
            </a:extLst>
          </p:cNvPr>
          <p:cNvGrpSpPr/>
          <p:nvPr/>
        </p:nvGrpSpPr>
        <p:grpSpPr>
          <a:xfrm>
            <a:off x="1053061" y="3013600"/>
            <a:ext cx="468875" cy="461234"/>
            <a:chOff x="7813889" y="2330318"/>
            <a:chExt cx="517800" cy="517800"/>
          </a:xfrm>
          <a:solidFill>
            <a:srgbClr val="12CB5A"/>
          </a:solidFill>
        </p:grpSpPr>
        <p:sp>
          <p:nvSpPr>
            <p:cNvPr id="54" name="Google Shape;784;p76">
              <a:extLst>
                <a:ext uri="{FF2B5EF4-FFF2-40B4-BE49-F238E27FC236}">
                  <a16:creationId xmlns:a16="http://schemas.microsoft.com/office/drawing/2014/main" id="{BDF6EA90-75CB-6E2B-91D1-65800C7AC41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5" name="Google Shape;785;p76">
              <a:extLst>
                <a:ext uri="{FF2B5EF4-FFF2-40B4-BE49-F238E27FC236}">
                  <a16:creationId xmlns:a16="http://schemas.microsoft.com/office/drawing/2014/main" id="{E6747304-0AA3-828A-F30C-362D7F1D163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FF6189DF-EAF7-EB96-745C-D42B9DC0EF2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306C3EB3-9F01-6F79-88A1-836BE2308DD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460B7856-7983-A421-D465-A21275B32334}"/>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A3BD0FFE-D414-FDFA-74E4-F7402D65828A}"/>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82718813-638B-7389-FDE3-56C62E70DA51}"/>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7EDCF5BF-7F89-711D-C134-C03090B83EE5}"/>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984CD27E-0369-E401-75EE-4382156D555B}"/>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401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noFill/>
                </a:ln>
                <a:solidFill>
                  <a:schemeClr val="tx1"/>
                </a:solidFill>
                <a:latin typeface="DM Mono" panose="020B0509040201040103" pitchFamily="49" charset="77"/>
              </a:rPr>
              <a:t>0 </a:t>
            </a:r>
          </a:p>
          <a:p>
            <a:pPr algn="ctr"/>
            <a:r>
              <a:rPr lang="en-US" sz="1200" dirty="0" err="1">
                <a:ln w="0">
                  <a:noFill/>
                </a:ln>
                <a:solidFill>
                  <a:schemeClr val="tx1"/>
                </a:solidFill>
                <a:latin typeface="DM Mono" panose="020B0509040201040103" pitchFamily="49" charset="77"/>
              </a:rPr>
              <a:t>Checkins</a:t>
            </a:r>
            <a:endParaRPr lang="en-US" sz="1200" dirty="0">
              <a:ln w="0">
                <a:noFill/>
              </a:ln>
              <a:solidFill>
                <a:schemeClr val="bg2"/>
              </a:solidFill>
              <a:latin typeface="DM Mono" panose="020B0509040201040103" pitchFamily="49" charset="77"/>
            </a:endParaRPr>
          </a:p>
        </p:txBody>
      </p:sp>
    </p:spTree>
    <p:extLst>
      <p:ext uri="{BB962C8B-B14F-4D97-AF65-F5344CB8AC3E}">
        <p14:creationId xmlns:p14="http://schemas.microsoft.com/office/powerpoint/2010/main" val="487523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8" name="Freeform 7">
            <a:extLst>
              <a:ext uri="{FF2B5EF4-FFF2-40B4-BE49-F238E27FC236}">
                <a16:creationId xmlns:a16="http://schemas.microsoft.com/office/drawing/2014/main" id="{8412BFBA-7EAD-DEC0-9AF9-2301E9C06C42}"/>
              </a:ext>
            </a:extLst>
          </p:cNvPr>
          <p:cNvSpPr/>
          <p:nvPr/>
        </p:nvSpPr>
        <p:spPr>
          <a:xfrm>
            <a:off x="1641831" y="2091785"/>
            <a:ext cx="389335" cy="959930"/>
          </a:xfrm>
          <a:custGeom>
            <a:avLst/>
            <a:gdLst>
              <a:gd name="connsiteX0" fmla="*/ 259557 w 519113"/>
              <a:gd name="connsiteY0" fmla="*/ 0 h 1279906"/>
              <a:gd name="connsiteX1" fmla="*/ 351967 w 519113"/>
              <a:gd name="connsiteY1" fmla="*/ 108733 h 1279906"/>
              <a:gd name="connsiteX2" fmla="*/ 519113 w 519113"/>
              <a:gd name="connsiteY2" fmla="*/ 639953 h 1279906"/>
              <a:gd name="connsiteX3" fmla="*/ 351967 w 519113"/>
              <a:gd name="connsiteY3" fmla="*/ 1171173 h 1279906"/>
              <a:gd name="connsiteX4" fmla="*/ 259557 w 519113"/>
              <a:gd name="connsiteY4" fmla="*/ 1279906 h 1279906"/>
              <a:gd name="connsiteX5" fmla="*/ 167146 w 519113"/>
              <a:gd name="connsiteY5" fmla="*/ 1171173 h 1279906"/>
              <a:gd name="connsiteX6" fmla="*/ 0 w 519113"/>
              <a:gd name="connsiteY6" fmla="*/ 639953 h 1279906"/>
              <a:gd name="connsiteX7" fmla="*/ 167146 w 519113"/>
              <a:gd name="connsiteY7" fmla="*/ 108733 h 1279906"/>
              <a:gd name="connsiteX8" fmla="*/ 259557 w 519113"/>
              <a:gd name="connsiteY8" fmla="*/ 0 h 12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113" h="1279906">
                <a:moveTo>
                  <a:pt x="259557" y="0"/>
                </a:moveTo>
                <a:lnTo>
                  <a:pt x="351967" y="108733"/>
                </a:lnTo>
                <a:cubicBezTo>
                  <a:pt x="457495" y="260373"/>
                  <a:pt x="519113" y="443177"/>
                  <a:pt x="519113" y="639953"/>
                </a:cubicBezTo>
                <a:cubicBezTo>
                  <a:pt x="519113" y="836729"/>
                  <a:pt x="457495" y="1019534"/>
                  <a:pt x="351967" y="1171173"/>
                </a:cubicBezTo>
                <a:lnTo>
                  <a:pt x="259557" y="1279906"/>
                </a:lnTo>
                <a:lnTo>
                  <a:pt x="167146" y="1171173"/>
                </a:lnTo>
                <a:cubicBezTo>
                  <a:pt x="61619" y="1019534"/>
                  <a:pt x="0" y="836729"/>
                  <a:pt x="0" y="639953"/>
                </a:cubicBezTo>
                <a:cubicBezTo>
                  <a:pt x="0" y="443177"/>
                  <a:pt x="61619" y="260373"/>
                  <a:pt x="167146" y="108733"/>
                </a:cubicBezTo>
                <a:lnTo>
                  <a:pt x="259557" y="0"/>
                </a:ln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ln>
                <a:solidFill>
                  <a:sysClr val="windowText" lastClr="000000"/>
                </a:solidFill>
              </a:ln>
              <a:latin typeface="DM Mono" panose="020B0509040201040103" pitchFamily="49" charset="77"/>
            </a:endParaRPr>
          </a:p>
        </p:txBody>
      </p:sp>
      <p:sp>
        <p:nvSpPr>
          <p:cNvPr id="10" name="Freeform 9">
            <a:extLst>
              <a:ext uri="{FF2B5EF4-FFF2-40B4-BE49-F238E27FC236}">
                <a16:creationId xmlns:a16="http://schemas.microsoft.com/office/drawing/2014/main" id="{01EE8BFA-743F-319C-90DC-F5E355912E57}"/>
              </a:ext>
            </a:extLst>
          </p:cNvPr>
          <p:cNvSpPr/>
          <p:nvPr/>
        </p:nvSpPr>
        <p:spPr>
          <a:xfrm>
            <a:off x="563125" y="1859161"/>
            <a:ext cx="1273374" cy="1425179"/>
          </a:xfrm>
          <a:custGeom>
            <a:avLst/>
            <a:gdLst>
              <a:gd name="connsiteX0" fmla="*/ 978694 w 1697832"/>
              <a:gd name="connsiteY0" fmla="*/ 0 h 1900238"/>
              <a:gd name="connsiteX1" fmla="*/ 1670735 w 1697832"/>
              <a:gd name="connsiteY1" fmla="*/ 278284 h 1900238"/>
              <a:gd name="connsiteX2" fmla="*/ 1697832 w 1697832"/>
              <a:gd name="connsiteY2" fmla="*/ 310166 h 1900238"/>
              <a:gd name="connsiteX3" fmla="*/ 1605421 w 1697832"/>
              <a:gd name="connsiteY3" fmla="*/ 418899 h 1900238"/>
              <a:gd name="connsiteX4" fmla="*/ 1438275 w 1697832"/>
              <a:gd name="connsiteY4" fmla="*/ 950119 h 1900238"/>
              <a:gd name="connsiteX5" fmla="*/ 1605421 w 1697832"/>
              <a:gd name="connsiteY5" fmla="*/ 1481339 h 1900238"/>
              <a:gd name="connsiteX6" fmla="*/ 1697832 w 1697832"/>
              <a:gd name="connsiteY6" fmla="*/ 1590072 h 1900238"/>
              <a:gd name="connsiteX7" fmla="*/ 1670735 w 1697832"/>
              <a:gd name="connsiteY7" fmla="*/ 1621955 h 1900238"/>
              <a:gd name="connsiteX8" fmla="*/ 978694 w 1697832"/>
              <a:gd name="connsiteY8" fmla="*/ 1900238 h 1900238"/>
              <a:gd name="connsiteX9" fmla="*/ 0 w 1697832"/>
              <a:gd name="connsiteY9" fmla="*/ 950119 h 1900238"/>
              <a:gd name="connsiteX10" fmla="*/ 978694 w 1697832"/>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2" h="1900238">
                <a:moveTo>
                  <a:pt x="978694" y="0"/>
                </a:moveTo>
                <a:cubicBezTo>
                  <a:pt x="1248953" y="0"/>
                  <a:pt x="1493627" y="106346"/>
                  <a:pt x="1670735" y="278284"/>
                </a:cubicBezTo>
                <a:lnTo>
                  <a:pt x="1697832" y="310166"/>
                </a:lnTo>
                <a:lnTo>
                  <a:pt x="1605421" y="418899"/>
                </a:lnTo>
                <a:cubicBezTo>
                  <a:pt x="1499894" y="570539"/>
                  <a:pt x="1438275" y="753343"/>
                  <a:pt x="1438275" y="950119"/>
                </a:cubicBezTo>
                <a:cubicBezTo>
                  <a:pt x="1438275" y="1146895"/>
                  <a:pt x="1499894" y="1329700"/>
                  <a:pt x="1605421" y="1481339"/>
                </a:cubicBezTo>
                <a:lnTo>
                  <a:pt x="1697832" y="1590072"/>
                </a:lnTo>
                <a:lnTo>
                  <a:pt x="1670735" y="1621955"/>
                </a:lnTo>
                <a:cubicBezTo>
                  <a:pt x="1493627" y="1793892"/>
                  <a:pt x="1248953" y="1900238"/>
                  <a:pt x="978694" y="1900238"/>
                </a:cubicBezTo>
                <a:cubicBezTo>
                  <a:pt x="438176" y="1900238"/>
                  <a:pt x="0" y="1474855"/>
                  <a:pt x="0" y="950119"/>
                </a:cubicBezTo>
                <a:cubicBezTo>
                  <a:pt x="0" y="425383"/>
                  <a:pt x="438176" y="0"/>
                  <a:pt x="97869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ln>
                  <a:solidFill>
                    <a:schemeClr val="bg1"/>
                  </a:solidFill>
                </a:ln>
                <a:solidFill>
                  <a:schemeClr val="bg1"/>
                </a:solidFill>
                <a:latin typeface="DM Mono" panose="020B0509040201040103" pitchFamily="49" charset="77"/>
              </a:rPr>
              <a:t>Mobile </a:t>
            </a:r>
          </a:p>
          <a:p>
            <a:pPr algn="ctr"/>
            <a:r>
              <a:rPr lang="en-US" sz="1200" dirty="0">
                <a:ln>
                  <a:solidFill>
                    <a:schemeClr val="bg1"/>
                  </a:solidFill>
                </a:ln>
                <a:solidFill>
                  <a:schemeClr val="bg1"/>
                </a:solidFill>
                <a:latin typeface="DM Mono" panose="020B0509040201040103" pitchFamily="49" charset="77"/>
              </a:rPr>
              <a:t>Reviews</a:t>
            </a:r>
          </a:p>
        </p:txBody>
      </p:sp>
      <p:sp>
        <p:nvSpPr>
          <p:cNvPr id="11" name="Freeform 10">
            <a:extLst>
              <a:ext uri="{FF2B5EF4-FFF2-40B4-BE49-F238E27FC236}">
                <a16:creationId xmlns:a16="http://schemas.microsoft.com/office/drawing/2014/main" id="{1D8BBB62-B8A1-1C93-9388-E3BC1764CC73}"/>
              </a:ext>
            </a:extLst>
          </p:cNvPr>
          <p:cNvSpPr/>
          <p:nvPr/>
        </p:nvSpPr>
        <p:spPr>
          <a:xfrm>
            <a:off x="1836499" y="1859161"/>
            <a:ext cx="1273373" cy="1425179"/>
          </a:xfrm>
          <a:custGeom>
            <a:avLst/>
            <a:gdLst>
              <a:gd name="connsiteX0" fmla="*/ 719137 w 1697831"/>
              <a:gd name="connsiteY0" fmla="*/ 0 h 1900238"/>
              <a:gd name="connsiteX1" fmla="*/ 1697831 w 1697831"/>
              <a:gd name="connsiteY1" fmla="*/ 950119 h 1900238"/>
              <a:gd name="connsiteX2" fmla="*/ 719137 w 1697831"/>
              <a:gd name="connsiteY2" fmla="*/ 1900238 h 1900238"/>
              <a:gd name="connsiteX3" fmla="*/ 27096 w 1697831"/>
              <a:gd name="connsiteY3" fmla="*/ 1621955 h 1900238"/>
              <a:gd name="connsiteX4" fmla="*/ 0 w 1697831"/>
              <a:gd name="connsiteY4" fmla="*/ 1590072 h 1900238"/>
              <a:gd name="connsiteX5" fmla="*/ 92410 w 1697831"/>
              <a:gd name="connsiteY5" fmla="*/ 1481339 h 1900238"/>
              <a:gd name="connsiteX6" fmla="*/ 259556 w 1697831"/>
              <a:gd name="connsiteY6" fmla="*/ 950119 h 1900238"/>
              <a:gd name="connsiteX7" fmla="*/ 92410 w 1697831"/>
              <a:gd name="connsiteY7" fmla="*/ 418899 h 1900238"/>
              <a:gd name="connsiteX8" fmla="*/ 0 w 1697831"/>
              <a:gd name="connsiteY8" fmla="*/ 310166 h 1900238"/>
              <a:gd name="connsiteX9" fmla="*/ 27096 w 1697831"/>
              <a:gd name="connsiteY9" fmla="*/ 278284 h 1900238"/>
              <a:gd name="connsiteX10" fmla="*/ 719137 w 1697831"/>
              <a:gd name="connsiteY10" fmla="*/ 0 h 190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831" h="1900238">
                <a:moveTo>
                  <a:pt x="719137" y="0"/>
                </a:moveTo>
                <a:cubicBezTo>
                  <a:pt x="1259655" y="0"/>
                  <a:pt x="1697831" y="425383"/>
                  <a:pt x="1697831" y="950119"/>
                </a:cubicBezTo>
                <a:cubicBezTo>
                  <a:pt x="1697831" y="1474855"/>
                  <a:pt x="1259655" y="1900238"/>
                  <a:pt x="719137" y="1900238"/>
                </a:cubicBezTo>
                <a:cubicBezTo>
                  <a:pt x="448878" y="1900238"/>
                  <a:pt x="204205" y="1793892"/>
                  <a:pt x="27096" y="1621955"/>
                </a:cubicBezTo>
                <a:lnTo>
                  <a:pt x="0" y="1590072"/>
                </a:lnTo>
                <a:lnTo>
                  <a:pt x="92410" y="1481339"/>
                </a:lnTo>
                <a:cubicBezTo>
                  <a:pt x="197938" y="1329700"/>
                  <a:pt x="259556" y="1146895"/>
                  <a:pt x="259556" y="950119"/>
                </a:cubicBezTo>
                <a:cubicBezTo>
                  <a:pt x="259556" y="753343"/>
                  <a:pt x="197938" y="570539"/>
                  <a:pt x="92410" y="418899"/>
                </a:cubicBezTo>
                <a:lnTo>
                  <a:pt x="0" y="310166"/>
                </a:lnTo>
                <a:lnTo>
                  <a:pt x="27096" y="278284"/>
                </a:lnTo>
                <a:cubicBezTo>
                  <a:pt x="204205" y="106346"/>
                  <a:pt x="448878" y="0"/>
                  <a:pt x="719137"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err="1">
                <a:ln>
                  <a:solidFill>
                    <a:sysClr val="windowText" lastClr="000000"/>
                  </a:solidFill>
                </a:ln>
                <a:solidFill>
                  <a:schemeClr val="tx1"/>
                </a:solidFill>
                <a:latin typeface="DM Mono" panose="020B0509040201040103" pitchFamily="49" charset="77"/>
              </a:rPr>
              <a:t>Checkins</a:t>
            </a:r>
            <a:endParaRPr lang="en-US" sz="1200" dirty="0">
              <a:ln>
                <a:solidFill>
                  <a:sysClr val="windowText" lastClr="000000"/>
                </a:solidFill>
              </a:ln>
              <a:solidFill>
                <a:schemeClr val="tx1"/>
              </a:solidFill>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3904015" y="1278157"/>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13" name="Rectangle 12">
            <a:extLst>
              <a:ext uri="{FF2B5EF4-FFF2-40B4-BE49-F238E27FC236}">
                <a16:creationId xmlns:a16="http://schemas.microsoft.com/office/drawing/2014/main" id="{A098066E-EF75-38D4-DE77-C55FD7FB5B84}"/>
              </a:ext>
            </a:extLst>
          </p:cNvPr>
          <p:cNvSpPr/>
          <p:nvPr/>
        </p:nvSpPr>
        <p:spPr>
          <a:xfrm>
            <a:off x="3904015" y="2941439"/>
            <a:ext cx="1259378"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5236156"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4" name="TextBox 13">
            <a:extLst>
              <a:ext uri="{FF2B5EF4-FFF2-40B4-BE49-F238E27FC236}">
                <a16:creationId xmlns:a16="http://schemas.microsoft.com/office/drawing/2014/main" id="{BA2A11C5-32CD-3AC2-688F-9B3A8691C2B7}"/>
              </a:ext>
            </a:extLst>
          </p:cNvPr>
          <p:cNvSpPr txBox="1"/>
          <p:nvPr/>
        </p:nvSpPr>
        <p:spPr>
          <a:xfrm>
            <a:off x="5310968"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18" name="Rectangle 17">
            <a:extLst>
              <a:ext uri="{FF2B5EF4-FFF2-40B4-BE49-F238E27FC236}">
                <a16:creationId xmlns:a16="http://schemas.microsoft.com/office/drawing/2014/main" id="{B6144CC6-A241-88A2-7069-12DE8BCE713A}"/>
              </a:ext>
            </a:extLst>
          </p:cNvPr>
          <p:cNvSpPr/>
          <p:nvPr/>
        </p:nvSpPr>
        <p:spPr>
          <a:xfrm>
            <a:off x="5675842" y="2944963"/>
            <a:ext cx="1259378" cy="1059873"/>
          </a:xfrm>
          <a:prstGeom prst="rect">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DM Mono" panose="020B0509040201040103" pitchFamily="49" charset="77"/>
              </a:rPr>
              <a:t>1 </a:t>
            </a:r>
          </a:p>
          <a:p>
            <a:pPr algn="ctr"/>
            <a:r>
              <a:rPr lang="en-US" sz="1200" dirty="0" err="1">
                <a:solidFill>
                  <a:schemeClr val="bg1"/>
                </a:solidFill>
                <a:latin typeface="DM Mono" panose="020B0509040201040103" pitchFamily="49" charset="77"/>
              </a:rPr>
              <a:t>Checkin</a:t>
            </a:r>
            <a:endParaRPr lang="en-US" sz="1200" dirty="0">
              <a:solidFill>
                <a:schemeClr val="bg1"/>
              </a:solidFill>
              <a:latin typeface="DM Mono" panose="020B0509040201040103" pitchFamily="49" charset="77"/>
            </a:endParaRPr>
          </a:p>
        </p:txBody>
      </p:sp>
      <p:sp>
        <p:nvSpPr>
          <p:cNvPr id="19" name="TextBox 18">
            <a:extLst>
              <a:ext uri="{FF2B5EF4-FFF2-40B4-BE49-F238E27FC236}">
                <a16:creationId xmlns:a16="http://schemas.microsoft.com/office/drawing/2014/main" id="{FC7C248F-3B62-192F-0E0E-7F633858D821}"/>
              </a:ext>
            </a:extLst>
          </p:cNvPr>
          <p:cNvSpPr txBox="1"/>
          <p:nvPr/>
        </p:nvSpPr>
        <p:spPr>
          <a:xfrm>
            <a:off x="6965622" y="1649661"/>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22" name="TextBox 21">
            <a:extLst>
              <a:ext uri="{FF2B5EF4-FFF2-40B4-BE49-F238E27FC236}">
                <a16:creationId xmlns:a16="http://schemas.microsoft.com/office/drawing/2014/main" id="{FEF7CE92-AF42-6FCC-2757-5A38B79520EE}"/>
              </a:ext>
            </a:extLst>
          </p:cNvPr>
          <p:cNvSpPr txBox="1"/>
          <p:nvPr/>
        </p:nvSpPr>
        <p:spPr>
          <a:xfrm>
            <a:off x="7040435" y="3298250"/>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7373550" y="1374895"/>
            <a:ext cx="877163" cy="877163"/>
          </a:xfrm>
          <a:prstGeom prst="rect">
            <a:avLst/>
          </a:prstGeom>
          <a:noFill/>
        </p:spPr>
        <p:txBody>
          <a:bodyPr wrap="none" rtlCol="0">
            <a:spAutoFit/>
          </a:bodyPr>
          <a:lstStyle/>
          <a:p>
            <a:pPr algn="ctr"/>
            <a:r>
              <a:rPr lang="en-US" sz="3600" dirty="0">
                <a:latin typeface="DM Mono" panose="020B0509040201040103" pitchFamily="49" charset="77"/>
              </a:rPr>
              <a:t>1</a:t>
            </a:r>
            <a:endParaRPr lang="en-US" sz="1500" dirty="0">
              <a:latin typeface="DM Mono" panose="020B0509040201040103" pitchFamily="49" charset="77"/>
            </a:endParaRPr>
          </a:p>
          <a:p>
            <a:pPr algn="ctr"/>
            <a:r>
              <a:rPr lang="en-US" sz="1500" dirty="0">
                <a:latin typeface="DM Mono" panose="020B0509040201040103" pitchFamily="49" charset="77"/>
              </a:rPr>
              <a:t>Review</a:t>
            </a:r>
          </a:p>
        </p:txBody>
      </p:sp>
      <p:sp>
        <p:nvSpPr>
          <p:cNvPr id="27" name="TextBox 26">
            <a:extLst>
              <a:ext uri="{FF2B5EF4-FFF2-40B4-BE49-F238E27FC236}">
                <a16:creationId xmlns:a16="http://schemas.microsoft.com/office/drawing/2014/main" id="{54CE030E-4A7E-F52F-6B3A-FBDEDECCC305}"/>
              </a:ext>
            </a:extLst>
          </p:cNvPr>
          <p:cNvSpPr txBox="1"/>
          <p:nvPr/>
        </p:nvSpPr>
        <p:spPr>
          <a:xfrm>
            <a:off x="7366335" y="3044333"/>
            <a:ext cx="992580" cy="877163"/>
          </a:xfrm>
          <a:prstGeom prst="rect">
            <a:avLst/>
          </a:prstGeom>
          <a:noFill/>
        </p:spPr>
        <p:txBody>
          <a:bodyPr wrap="none" rtlCol="0">
            <a:spAutoFit/>
          </a:bodyPr>
          <a:lstStyle/>
          <a:p>
            <a:pPr algn="ctr"/>
            <a:r>
              <a:rPr lang="en-US" sz="3600" dirty="0">
                <a:latin typeface="DM Mono" panose="020B0509040201040103" pitchFamily="49" charset="77"/>
              </a:rPr>
              <a:t>0</a:t>
            </a:r>
          </a:p>
          <a:p>
            <a:pPr algn="ctr"/>
            <a:r>
              <a:rPr lang="en-US" sz="1500" dirty="0">
                <a:latin typeface="DM Mono" panose="020B0509040201040103" pitchFamily="49" charset="77"/>
              </a:rPr>
              <a:t>Reviews</a:t>
            </a:r>
          </a:p>
        </p:txBody>
      </p:sp>
      <p:sp>
        <p:nvSpPr>
          <p:cNvPr id="4" name="Rectangle 3">
            <a:extLst>
              <a:ext uri="{FF2B5EF4-FFF2-40B4-BE49-F238E27FC236}">
                <a16:creationId xmlns:a16="http://schemas.microsoft.com/office/drawing/2014/main" id="{3B358567-40E3-7F9F-A87B-2DF031CB46F9}"/>
              </a:ext>
            </a:extLst>
          </p:cNvPr>
          <p:cNvSpPr/>
          <p:nvPr/>
        </p:nvSpPr>
        <p:spPr>
          <a:xfrm>
            <a:off x="3705226" y="1083402"/>
            <a:ext cx="4750724" cy="1437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5657838" y="1269673"/>
            <a:ext cx="1259378" cy="1059873"/>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latin typeface="DM Mono" panose="020B0509040201040103" pitchFamily="49" charset="77"/>
              </a:rPr>
              <a:t>0 </a:t>
            </a:r>
          </a:p>
          <a:p>
            <a:pPr algn="ctr"/>
            <a:r>
              <a:rPr lang="en-US" sz="1200" dirty="0" err="1">
                <a:solidFill>
                  <a:sysClr val="windowText" lastClr="000000"/>
                </a:solidFill>
                <a:latin typeface="DM Mono" panose="020B0509040201040103" pitchFamily="49" charset="77"/>
              </a:rPr>
              <a:t>Checkins</a:t>
            </a:r>
            <a:endParaRPr lang="en-US" sz="12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163574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want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856241" y="1690893"/>
            <a:ext cx="1011816" cy="1200329"/>
          </a:xfrm>
          <a:prstGeom prst="rect">
            <a:avLst/>
          </a:prstGeom>
          <a:noFill/>
        </p:spPr>
        <p:txBody>
          <a:bodyPr wrap="none" rtlCol="0">
            <a:spAutoFit/>
          </a:bodyPr>
          <a:lstStyle/>
          <a:p>
            <a:pPr algn="ctr"/>
            <a:r>
              <a:rPr lang="en-US" sz="5400" dirty="0">
                <a:latin typeface="DM Mono" panose="020B0509040201040103" pitchFamily="49" charset="77"/>
              </a:rPr>
              <a:t>1</a:t>
            </a:r>
          </a:p>
          <a:p>
            <a:pPr algn="ctr"/>
            <a:r>
              <a:rPr lang="en-US" sz="1800" dirty="0">
                <a:latin typeface="DM Mono" panose="020B0509040201040103" pitchFamily="49" charset="77"/>
              </a:rPr>
              <a:t>Review</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bg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ysClr val="windowText" lastClr="000000"/>
                </a:solidFill>
                <a:latin typeface="DM Mono" panose="020B0509040201040103" pitchFamily="49" charset="77"/>
              </a:rPr>
              <a:t>0</a:t>
            </a:r>
            <a:r>
              <a:rPr lang="en-US" sz="3600" dirty="0">
                <a:solidFill>
                  <a:sysClr val="windowText" lastClr="000000"/>
                </a:solidFill>
                <a:latin typeface="DM Mono" panose="020B0509040201040103" pitchFamily="49" charset="77"/>
              </a:rPr>
              <a:t> </a:t>
            </a:r>
          </a:p>
          <a:p>
            <a:pPr algn="ctr"/>
            <a:r>
              <a:rPr lang="en-US" sz="1800" dirty="0" err="1">
                <a:solidFill>
                  <a:sysClr val="windowText" lastClr="000000"/>
                </a:solidFill>
                <a:latin typeface="DM Mono" panose="020B0509040201040103" pitchFamily="49" charset="77"/>
              </a:rPr>
              <a:t>Checkins</a:t>
            </a:r>
            <a:endParaRPr lang="en-US" sz="1800" dirty="0">
              <a:solidFill>
                <a:sysClr val="windowText" lastClr="000000"/>
              </a:solidFill>
              <a:latin typeface="DM Mono" panose="020B0509040201040103" pitchFamily="49" charset="77"/>
            </a:endParaRPr>
          </a:p>
        </p:txBody>
      </p:sp>
    </p:spTree>
    <p:extLst>
      <p:ext uri="{BB962C8B-B14F-4D97-AF65-F5344CB8AC3E}">
        <p14:creationId xmlns:p14="http://schemas.microsoft.com/office/powerpoint/2010/main" val="315596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This is what we are testing</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2" name="Rectangle 1">
            <a:extLst>
              <a:ext uri="{FF2B5EF4-FFF2-40B4-BE49-F238E27FC236}">
                <a16:creationId xmlns:a16="http://schemas.microsoft.com/office/drawing/2014/main" id="{B5E563AA-2BE7-F70A-0B35-D6BE16B8A533}"/>
              </a:ext>
            </a:extLst>
          </p:cNvPr>
          <p:cNvSpPr/>
          <p:nvPr/>
        </p:nvSpPr>
        <p:spPr>
          <a:xfrm>
            <a:off x="688051" y="1267191"/>
            <a:ext cx="2405759" cy="2024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DM Mono" panose="020B0509040201040103" pitchFamily="49" charset="77"/>
              </a:rPr>
              <a:t>1</a:t>
            </a:r>
            <a:r>
              <a:rPr lang="en-US" sz="3600" dirty="0">
                <a:solidFill>
                  <a:schemeClr val="bg1"/>
                </a:solidFill>
                <a:latin typeface="DM Mono" panose="020B0509040201040103" pitchFamily="49" charset="77"/>
              </a:rPr>
              <a:t> </a:t>
            </a:r>
          </a:p>
          <a:p>
            <a:pPr algn="ctr"/>
            <a:r>
              <a:rPr lang="en-US" sz="1800" dirty="0">
                <a:solidFill>
                  <a:schemeClr val="bg1"/>
                </a:solidFill>
                <a:latin typeface="DM Mono" panose="020B0509040201040103" pitchFamily="49" charset="77"/>
              </a:rPr>
              <a:t>Mobile Review</a:t>
            </a:r>
          </a:p>
          <a:p>
            <a:pPr algn="ctr"/>
            <a:r>
              <a:rPr lang="en-US" sz="1800" dirty="0">
                <a:solidFill>
                  <a:schemeClr val="bg1"/>
                </a:solidFill>
                <a:latin typeface="DM Mono" panose="020B0509040201040103" pitchFamily="49" charset="77"/>
              </a:rPr>
              <a:t>for </a:t>
            </a:r>
          </a:p>
          <a:p>
            <a:pPr algn="ctr"/>
            <a:r>
              <a:rPr lang="en-US" sz="1800" dirty="0">
                <a:solidFill>
                  <a:schemeClr val="bg1"/>
                </a:solidFill>
                <a:latin typeface="DM Mono" panose="020B0509040201040103" pitchFamily="49" charset="77"/>
              </a:rPr>
              <a:t>More Steaks Restaurant</a:t>
            </a:r>
          </a:p>
        </p:txBody>
      </p:sp>
      <p:sp>
        <p:nvSpPr>
          <p:cNvPr id="3" name="TextBox 2">
            <a:extLst>
              <a:ext uri="{FF2B5EF4-FFF2-40B4-BE49-F238E27FC236}">
                <a16:creationId xmlns:a16="http://schemas.microsoft.com/office/drawing/2014/main" id="{F16263C1-FA6B-590F-2046-3B05E9BB8A2B}"/>
              </a:ext>
            </a:extLst>
          </p:cNvPr>
          <p:cNvSpPr txBox="1"/>
          <p:nvPr/>
        </p:nvSpPr>
        <p:spPr>
          <a:xfrm>
            <a:off x="3361510" y="2106391"/>
            <a:ext cx="369012" cy="461665"/>
          </a:xfrm>
          <a:prstGeom prst="rect">
            <a:avLst/>
          </a:prstGeom>
          <a:noFill/>
        </p:spPr>
        <p:txBody>
          <a:bodyPr wrap="none" rtlCol="0">
            <a:spAutoFit/>
          </a:bodyPr>
          <a:lstStyle/>
          <a:p>
            <a:r>
              <a:rPr lang="en-US" sz="2400" dirty="0">
                <a:latin typeface="DM Mono" panose="020B0509040201040103" pitchFamily="49" charset="77"/>
              </a:rPr>
              <a:t>+</a:t>
            </a:r>
          </a:p>
        </p:txBody>
      </p:sp>
      <p:sp>
        <p:nvSpPr>
          <p:cNvPr id="19" name="TextBox 18">
            <a:extLst>
              <a:ext uri="{FF2B5EF4-FFF2-40B4-BE49-F238E27FC236}">
                <a16:creationId xmlns:a16="http://schemas.microsoft.com/office/drawing/2014/main" id="{FC7C248F-3B62-192F-0E0E-7F633858D821}"/>
              </a:ext>
            </a:extLst>
          </p:cNvPr>
          <p:cNvSpPr txBox="1"/>
          <p:nvPr/>
        </p:nvSpPr>
        <p:spPr>
          <a:xfrm>
            <a:off x="6536047" y="2152556"/>
            <a:ext cx="322524" cy="369332"/>
          </a:xfrm>
          <a:prstGeom prst="rect">
            <a:avLst/>
          </a:prstGeom>
          <a:noFill/>
        </p:spPr>
        <p:txBody>
          <a:bodyPr wrap="none" rtlCol="0">
            <a:spAutoFit/>
          </a:bodyPr>
          <a:lstStyle/>
          <a:p>
            <a:r>
              <a:rPr lang="en-US" sz="1800" dirty="0">
                <a:latin typeface="DM Mono" panose="020B0509040201040103" pitchFamily="49" charset="77"/>
              </a:rPr>
              <a:t>=</a:t>
            </a:r>
          </a:p>
        </p:txBody>
      </p:sp>
      <p:sp>
        <p:nvSpPr>
          <p:cNvPr id="6" name="TextBox 5">
            <a:extLst>
              <a:ext uri="{FF2B5EF4-FFF2-40B4-BE49-F238E27FC236}">
                <a16:creationId xmlns:a16="http://schemas.microsoft.com/office/drawing/2014/main" id="{FFD0FD33-B74B-848D-40C6-6FB43BCCCE15}"/>
              </a:ext>
            </a:extLst>
          </p:cNvPr>
          <p:cNvSpPr txBox="1"/>
          <p:nvPr/>
        </p:nvSpPr>
        <p:spPr>
          <a:xfrm>
            <a:off x="6795975" y="1321560"/>
            <a:ext cx="1428889" cy="2585323"/>
          </a:xfrm>
          <a:prstGeom prst="rect">
            <a:avLst/>
          </a:prstGeom>
          <a:noFill/>
        </p:spPr>
        <p:txBody>
          <a:bodyPr wrap="square" rtlCol="0">
            <a:spAutoFit/>
          </a:bodyPr>
          <a:lstStyle/>
          <a:p>
            <a:pPr algn="ctr"/>
            <a:r>
              <a:rPr lang="en-US" sz="5400" dirty="0">
                <a:latin typeface="DM Mono" panose="020B0509040201040103" pitchFamily="49" charset="77"/>
              </a:rPr>
              <a:t>1 </a:t>
            </a:r>
          </a:p>
          <a:p>
            <a:pPr algn="ctr"/>
            <a:r>
              <a:rPr lang="en-US" sz="1800" dirty="0">
                <a:latin typeface="DM Mono" panose="020B0509040201040103" pitchFamily="49" charset="77"/>
              </a:rPr>
              <a:t>Review</a:t>
            </a:r>
          </a:p>
          <a:p>
            <a:pPr algn="ctr"/>
            <a:r>
              <a:rPr lang="en-US" sz="1800" dirty="0">
                <a:latin typeface="DM Mono" panose="020B0509040201040103" pitchFamily="49" charset="77"/>
              </a:rPr>
              <a:t>for</a:t>
            </a:r>
          </a:p>
          <a:p>
            <a:pPr algn="ctr"/>
            <a:r>
              <a:rPr lang="en-US" sz="1800" dirty="0">
                <a:latin typeface="DM Mono" panose="020B0509040201040103" pitchFamily="49" charset="77"/>
              </a:rPr>
              <a:t>More Steaks Restaurant</a:t>
            </a:r>
          </a:p>
        </p:txBody>
      </p:sp>
      <p:sp>
        <p:nvSpPr>
          <p:cNvPr id="4" name="Rectangle 3">
            <a:extLst>
              <a:ext uri="{FF2B5EF4-FFF2-40B4-BE49-F238E27FC236}">
                <a16:creationId xmlns:a16="http://schemas.microsoft.com/office/drawing/2014/main" id="{3B358567-40E3-7F9F-A87B-2DF031CB46F9}"/>
              </a:ext>
            </a:extLst>
          </p:cNvPr>
          <p:cNvSpPr/>
          <p:nvPr/>
        </p:nvSpPr>
        <p:spPr>
          <a:xfrm>
            <a:off x="536856" y="1083402"/>
            <a:ext cx="7919094" cy="2395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0" name="Rectangle 19">
            <a:extLst>
              <a:ext uri="{FF2B5EF4-FFF2-40B4-BE49-F238E27FC236}">
                <a16:creationId xmlns:a16="http://schemas.microsoft.com/office/drawing/2014/main" id="{72364FD3-46ED-0202-286A-1D33C29C3721}"/>
              </a:ext>
            </a:extLst>
          </p:cNvPr>
          <p:cNvSpPr/>
          <p:nvPr/>
        </p:nvSpPr>
        <p:spPr>
          <a:xfrm>
            <a:off x="3946845" y="1338100"/>
            <a:ext cx="2321502" cy="1953740"/>
          </a:xfrm>
          <a:prstGeom prst="rect">
            <a:avLst/>
          </a:prstGeom>
          <a:solidFill>
            <a:schemeClr val="tx2"/>
          </a:solid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2"/>
                </a:solidFill>
                <a:latin typeface="DM Mono" panose="020B0509040201040103" pitchFamily="49" charset="77"/>
              </a:rPr>
              <a:t>0</a:t>
            </a:r>
            <a:r>
              <a:rPr lang="en-US" sz="3600" dirty="0">
                <a:solidFill>
                  <a:schemeClr val="bg2"/>
                </a:solidFill>
                <a:latin typeface="DM Mono" panose="020B0509040201040103" pitchFamily="49" charset="77"/>
              </a:rPr>
              <a:t> </a:t>
            </a:r>
          </a:p>
          <a:p>
            <a:pPr algn="ctr"/>
            <a:r>
              <a:rPr lang="en-US" sz="1800" dirty="0" err="1">
                <a:solidFill>
                  <a:schemeClr val="bg2"/>
                </a:solidFill>
                <a:latin typeface="DM Mono" panose="020B0509040201040103" pitchFamily="49" charset="77"/>
              </a:rPr>
              <a:t>Checkins</a:t>
            </a:r>
            <a:endParaRPr lang="en-US" sz="1800" dirty="0">
              <a:solidFill>
                <a:schemeClr val="bg2"/>
              </a:solidFill>
              <a:latin typeface="DM Mono" panose="020B0509040201040103" pitchFamily="49" charset="77"/>
            </a:endParaRPr>
          </a:p>
          <a:p>
            <a:pPr algn="ctr"/>
            <a:r>
              <a:rPr lang="en-US" sz="1800" dirty="0">
                <a:solidFill>
                  <a:schemeClr val="bg2"/>
                </a:solidFill>
                <a:latin typeface="DM Mono" panose="020B0509040201040103" pitchFamily="49" charset="77"/>
              </a:rPr>
              <a:t>at</a:t>
            </a:r>
          </a:p>
          <a:p>
            <a:pPr algn="ctr"/>
            <a:r>
              <a:rPr lang="en-US" sz="1800" dirty="0">
                <a:solidFill>
                  <a:schemeClr val="bg2"/>
                </a:solidFill>
                <a:latin typeface="DM Mono" panose="020B0509040201040103" pitchFamily="49" charset="77"/>
              </a:rPr>
              <a:t>More Steaks Restaurant</a:t>
            </a:r>
          </a:p>
        </p:txBody>
      </p:sp>
    </p:spTree>
    <p:extLst>
      <p:ext uri="{BB962C8B-B14F-4D97-AF65-F5344CB8AC3E}">
        <p14:creationId xmlns:p14="http://schemas.microsoft.com/office/powerpoint/2010/main" val="11689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Give it a better name</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2" name="TextBox 11">
            <a:extLst>
              <a:ext uri="{FF2B5EF4-FFF2-40B4-BE49-F238E27FC236}">
                <a16:creationId xmlns:a16="http://schemas.microsoft.com/office/drawing/2014/main" id="{2A334901-9D4E-FC5E-4A01-90B72E916FF6}"/>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highlight>
                  <a:srgbClr val="FFFF00"/>
                </a:highlight>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Tree>
    <p:extLst>
      <p:ext uri="{BB962C8B-B14F-4D97-AF65-F5344CB8AC3E}">
        <p14:creationId xmlns:p14="http://schemas.microsoft.com/office/powerpoint/2010/main" val="32892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TextBox 7">
            <a:extLst>
              <a:ext uri="{FF2B5EF4-FFF2-40B4-BE49-F238E27FC236}">
                <a16:creationId xmlns:a16="http://schemas.microsoft.com/office/drawing/2014/main" id="{5D9C0CDB-68E0-A472-586A-BA1E045B1845}"/>
              </a:ext>
            </a:extLst>
          </p:cNvPr>
          <p:cNvSpPr txBox="1"/>
          <p:nvPr/>
        </p:nvSpPr>
        <p:spPr>
          <a:xfrm>
            <a:off x="340943" y="788244"/>
            <a:ext cx="8462114" cy="397031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pPr lvl="0"/>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2090139"/>
            <a:ext cx="7397965" cy="25391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Check out the test input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55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121938" y="2071896"/>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spTree>
    <p:extLst>
      <p:ext uri="{BB962C8B-B14F-4D97-AF65-F5344CB8AC3E}">
        <p14:creationId xmlns:p14="http://schemas.microsoft.com/office/powerpoint/2010/main" val="231988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76333" y="269422"/>
            <a:ext cx="7991335" cy="28207722"/>
          </a:xfrm>
          <a:prstGeom prst="rect">
            <a:avLst/>
          </a:prstGeom>
          <a:solidFill>
            <a:schemeClr val="bg1"/>
          </a:solidFill>
        </p:spPr>
        <p:txBody>
          <a:bodyPr wrap="square">
            <a:spAutoFit/>
          </a:bodyPr>
          <a:lstStyle/>
          <a:p>
            <a:endParaRPr lang="en-CA" sz="1050" dirty="0">
              <a:solidFill>
                <a:srgbClr val="63A35C"/>
              </a:solidFill>
              <a:latin typeface="DM Mono" panose="020B0509040201040103" pitchFamily="49" charset="77"/>
            </a:endParaRPr>
          </a:p>
          <a:p>
            <a:endParaRPr lang="en-CA" sz="1050" dirty="0">
              <a:solidFill>
                <a:srgbClr val="63A35C"/>
              </a:solidFill>
              <a:latin typeface="DM Mono" panose="020B0509040201040103" pitchFamily="49" charset="77"/>
            </a:endParaRPr>
          </a:p>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 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Aenean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cras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Est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venenatis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p>
          <a:p>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3"/>
          <a:stretch>
            <a:fillRect/>
          </a:stretch>
        </p:blipFill>
        <p:spPr>
          <a:xfrm>
            <a:off x="1191" y="-1"/>
            <a:ext cx="9141618" cy="612323"/>
          </a:xfrm>
          <a:prstGeom prst="rect">
            <a:avLst/>
          </a:prstGeom>
        </p:spPr>
      </p:pic>
      <p:sp>
        <p:nvSpPr>
          <p:cNvPr id="24" name="!!mobile_reviews">
            <a:extLst>
              <a:ext uri="{FF2B5EF4-FFF2-40B4-BE49-F238E27FC236}">
                <a16:creationId xmlns:a16="http://schemas.microsoft.com/office/drawing/2014/main" id="{5642D254-8237-CDFC-424D-2C81D18BAFFE}"/>
              </a:ext>
            </a:extLst>
          </p:cNvPr>
          <p:cNvSpPr txBox="1">
            <a:spLocks noGrp="1"/>
          </p:cNvSpPr>
          <p:nvPr>
            <p:ph type="title"/>
          </p:nvPr>
        </p:nvSpPr>
        <p:spPr>
          <a:xfrm>
            <a:off x="148149" y="125713"/>
            <a:ext cx="9452681" cy="437625"/>
          </a:xfrm>
          <a:prstGeom prst="rect">
            <a:avLst/>
          </a:prstGeom>
        </p:spPr>
        <p:txBody>
          <a:bodyPr spcFirstLastPara="1" wrap="square" lIns="0" tIns="0" rIns="0" bIns="0" anchor="ctr" anchorCtr="0">
            <a:noAutofit/>
          </a:bodyPr>
          <a:lstStyle/>
          <a:p>
            <a:r>
              <a:rPr lang="en" sz="3600" dirty="0" err="1">
                <a:solidFill>
                  <a:schemeClr val="tx1"/>
                </a:solidFill>
              </a:rPr>
              <a:t>mobile_reviews.json</a:t>
            </a:r>
            <a:endParaRPr sz="2400" dirty="0">
              <a:solidFill>
                <a:schemeClr val="tx1"/>
              </a:solidFill>
            </a:endParaRPr>
          </a:p>
        </p:txBody>
      </p:sp>
      <p:pic>
        <p:nvPicPr>
          <p:cNvPr id="3" name="Picture 2">
            <a:extLst>
              <a:ext uri="{FF2B5EF4-FFF2-40B4-BE49-F238E27FC236}">
                <a16:creationId xmlns:a16="http://schemas.microsoft.com/office/drawing/2014/main" id="{E36FB57C-1676-A88E-A2B1-9C49AFFBD4D5}"/>
              </a:ext>
            </a:extLst>
          </p:cNvPr>
          <p:cNvPicPr>
            <a:picLocks noChangeAspect="1"/>
          </p:cNvPicPr>
          <p:nvPr/>
        </p:nvPicPr>
        <p:blipFill>
          <a:blip r:embed="rId4"/>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18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"12121212121212121212"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3EEFF12-9C08-5EED-D07D-1925DD2D4E0B}"/>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86093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48449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a:solidFill>
                  <a:srgbClr val="183691"/>
                </a:solidFill>
                <a:highlight>
                  <a:srgbClr val="FFFF00"/>
                </a:highlight>
                <a:latin typeface="DM Mono" panose="020B0509040201040103" pitchFamily="49" charset="77"/>
              </a:rPr>
              <a:t>12121212121212121212</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89605D14-2105-9137-1637-402976DBCFFA}"/>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4009556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14" name="!!mobile_reviews">
            <a:extLst>
              <a:ext uri="{FF2B5EF4-FFF2-40B4-BE49-F238E27FC236}">
                <a16:creationId xmlns:a16="http://schemas.microsoft.com/office/drawing/2014/main" id="{0A0C42FE-DCBF-2BB1-40B1-A4380CE72E4C}"/>
              </a:ext>
            </a:extLst>
          </p:cNvPr>
          <p:cNvSpPr/>
          <p:nvPr/>
        </p:nvSpPr>
        <p:spPr>
          <a:xfrm>
            <a:off x="502886" y="-22817098"/>
            <a:ext cx="8101523" cy="27722974"/>
          </a:xfrm>
          <a:prstGeom prst="rect">
            <a:avLst/>
          </a:prstGeom>
          <a:solidFill>
            <a:schemeClr val="bg1"/>
          </a:solidFill>
        </p:spPr>
        <p:txBody>
          <a:bodyPr wrap="square">
            <a:spAutoFit/>
          </a:bodyPr>
          <a:lstStyle/>
          <a:p>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"XQfwVwDr-v0ZS3_CbbE5Xw"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"a1a1a1a1a1a1a1a1a1a1"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"If you decide to eat here, just be aware it is going to take about 2 hours from beginning to end. We have tried it multiple times, because I want to like it! I have been to its other locations in NJ and never had a bad experience. \n\</a:t>
            </a:r>
            <a:r>
              <a:rPr lang="en-CA" sz="1050" dirty="0" err="1">
                <a:solidFill>
                  <a:srgbClr val="183691"/>
                </a:solidFill>
                <a:latin typeface="DM Mono" panose="020B0509040201040103" pitchFamily="49" charset="77"/>
              </a:rPr>
              <a:t>nThe</a:t>
            </a:r>
            <a:r>
              <a:rPr lang="en-CA" sz="1050" dirty="0">
                <a:solidFill>
                  <a:srgbClr val="183691"/>
                </a:solidFill>
                <a:latin typeface="DM Mono" panose="020B0509040201040103" pitchFamily="49" charset="77"/>
              </a:rPr>
              <a:t>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"2018-07-07 22:09:11"</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"7ATYjTIgM3jUlt4UM3IypQ"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"b2b2b2b2b2b2b2b2b2b2"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"8888888888"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purus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vitae semper. Gravida cum sociis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Bibendum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Mattis </a:t>
            </a:r>
            <a:r>
              <a:rPr lang="en-CA" sz="1050" dirty="0" err="1">
                <a:solidFill>
                  <a:srgbClr val="183691"/>
                </a:solidFill>
                <a:latin typeface="DM Mono" panose="020B0509040201040103" pitchFamily="49" charset="77"/>
              </a:rPr>
              <a:t>rhoncus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gravida cum </a:t>
            </a:r>
            <a:r>
              <a:rPr lang="en-CA" sz="1050" dirty="0" err="1">
                <a:solidFill>
                  <a:srgbClr val="183691"/>
                </a:solidFill>
                <a:latin typeface="DM Mono" panose="020B0509040201040103" pitchFamily="49" charset="77"/>
              </a:rPr>
              <a:t>sociiss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13:18:32"</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"YjUWPpI6HXG530lwP-fb2A"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"c3c3c3c3c3c3c3c3c3c3"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"6666666666"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"Duis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Parturient </a:t>
            </a:r>
            <a:r>
              <a:rPr lang="en-CA" sz="1050" dirty="0" err="1">
                <a:solidFill>
                  <a:srgbClr val="183691"/>
                </a:solidFill>
                <a:latin typeface="DM Mono" panose="020B0509040201040103" pitchFamily="49" charset="77"/>
              </a:rPr>
              <a:t>montes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in ante </a:t>
            </a:r>
            <a:r>
              <a:rPr lang="en-CA" sz="1050" dirty="0" err="1">
                <a:solidFill>
                  <a:srgbClr val="183691"/>
                </a:solidFill>
                <a:latin typeface="DM Mono" panose="020B0509040201040103" pitchFamily="49" charset="77"/>
              </a:rPr>
              <a:t>metus</a:t>
            </a:r>
            <a:r>
              <a:rPr lang="en-CA" sz="1050" dirty="0">
                <a:solidFill>
                  <a:srgbClr val="183691"/>
                </a:solidFill>
                <a:latin typeface="DM Mono" panose="020B0509040201040103" pitchFamily="49" charset="77"/>
              </a:rPr>
              <a:t> dictum at. Montes </a:t>
            </a:r>
            <a:r>
              <a:rPr lang="en-CA" sz="1050" dirty="0" err="1">
                <a:solidFill>
                  <a:srgbClr val="183691"/>
                </a:solidFill>
                <a:latin typeface="DM Mono" panose="020B0509040201040103" pitchFamily="49" charset="77"/>
              </a:rPr>
              <a:t>nascetur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ridiculus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mi tempus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16:23:50"</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"e4Vwtrqf-wpJfwesgvdgxQ"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"e5e5e5e5e5e5e5e5e5e5"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4.0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mi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ac. Pulvinar </a:t>
            </a:r>
            <a:r>
              <a:rPr lang="en-CA" sz="1050" dirty="0" err="1">
                <a:solidFill>
                  <a:srgbClr val="183691"/>
                </a:solidFill>
                <a:latin typeface="DM Mono" panose="020B0509040201040103" pitchFamily="49" charset="77"/>
              </a:rPr>
              <a:t>etiam</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Commodo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Bibendum at </a:t>
            </a:r>
            <a:r>
              <a:rPr lang="en-CA" sz="1050" dirty="0" err="1">
                <a:solidFill>
                  <a:srgbClr val="183691"/>
                </a:solidFill>
                <a:latin typeface="DM Mono" panose="020B0509040201040103" pitchFamily="49" charset="77"/>
              </a:rPr>
              <a:t>varius</a:t>
            </a:r>
            <a:r>
              <a:rPr lang="en-CA" sz="1050" dirty="0">
                <a:solidFill>
                  <a:srgbClr val="183691"/>
                </a:solidFill>
                <a:latin typeface="DM Mono" panose="020B0509040201040103" pitchFamily="49" charset="77"/>
              </a:rPr>
              <a:t> vel pharetra. </a:t>
            </a:r>
            <a:r>
              <a:rPr lang="en-CA" sz="1050" dirty="0" err="1">
                <a:solidFill>
                  <a:srgbClr val="183691"/>
                </a:solidFill>
                <a:latin typeface="DM Mono" panose="020B0509040201040103" pitchFamily="49" charset="77"/>
              </a:rPr>
              <a:t>Condimentum</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habitant.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"2017-01-14 20:54:15"</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"kxX2SOes4o-D3ZQBkiMRfA"</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"d4d4d4d4d4d4d4d4d4d4"</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"7777777777"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ac auctor. </a:t>
            </a:r>
            <a:r>
              <a:rPr lang="en-CA" sz="1050" dirty="0" err="1">
                <a:solidFill>
                  <a:srgbClr val="183691"/>
                </a:solidFill>
                <a:latin typeface="DM Mono" panose="020B0509040201040103" pitchFamily="49" charset="77"/>
              </a:rPr>
              <a:t>Ultrices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diam in. Diam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suscipit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Imperdiet</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accumsan</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Dui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00:01:03"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"0000000000"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"f6f6f6f6f6f6f6f6f6f6"</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"3333333333"</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"Sed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diam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a diam </a:t>
            </a:r>
            <a:r>
              <a:rPr lang="en-CA" sz="1050" dirty="0" err="1">
                <a:solidFill>
                  <a:srgbClr val="183691"/>
                </a:solidFill>
                <a:latin typeface="DM Mono" panose="020B0509040201040103" pitchFamily="49" charset="77"/>
              </a:rPr>
              <a:t>sollicitudin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augue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gravida in fermentum et. Ante in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cursus </a:t>
            </a:r>
            <a:r>
              <a:rPr lang="en-CA" sz="1050" dirty="0" err="1">
                <a:solidFill>
                  <a:srgbClr val="183691"/>
                </a:solidFill>
                <a:latin typeface="DM Mono" panose="020B0509040201040103" pitchFamily="49" charset="77"/>
              </a:rPr>
              <a:t>mattis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molestie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id diam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velit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cursus vitae </a:t>
            </a:r>
            <a:r>
              <a:rPr lang="en-CA" sz="1050" dirty="0" err="1">
                <a:solidFill>
                  <a:srgbClr val="183691"/>
                </a:solidFill>
                <a:latin typeface="DM Mono" panose="020B0509040201040103" pitchFamily="49" charset="77"/>
              </a:rPr>
              <a:t>congue</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pharetra diam.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"2021-01-03 23:21:18"</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"LHSTtnW3YHCeUkRDGyJOyw"</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"g7g7g7g7g7g7g7g7g7g7"</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"9999999999"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2</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turpis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aliquet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dignissim</a:t>
            </a:r>
            <a:r>
              <a:rPr lang="en-CA" sz="1050" dirty="0">
                <a:solidFill>
                  <a:srgbClr val="183691"/>
                </a:solidFill>
                <a:latin typeface="DM Mono" panose="020B0509040201040103" pitchFamily="49" charset="77"/>
              </a:rPr>
              <a:t> convallis </a:t>
            </a:r>
            <a:r>
              <a:rPr lang="en-CA" sz="1050" dirty="0" err="1">
                <a:solidFill>
                  <a:srgbClr val="183691"/>
                </a:solidFill>
                <a:latin typeface="DM Mono" panose="020B0509040201040103" pitchFamily="49" charset="77"/>
              </a:rPr>
              <a:t>aenean</a:t>
            </a:r>
            <a:r>
              <a:rPr lang="en-CA" sz="1050" dirty="0">
                <a:solidFill>
                  <a:srgbClr val="183691"/>
                </a:solidFill>
                <a:latin typeface="DM Mono" panose="020B0509040201040103" pitchFamily="49" charset="77"/>
              </a:rPr>
              <a:t>. Massa </a:t>
            </a:r>
            <a:r>
              <a:rPr lang="en-CA" sz="1050" dirty="0" err="1">
                <a:solidFill>
                  <a:srgbClr val="183691"/>
                </a:solidFill>
                <a:latin typeface="DM Mono" panose="020B0509040201040103" pitchFamily="49" charset="77"/>
              </a:rPr>
              <a:t>placerat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fusce</a:t>
            </a:r>
            <a:r>
              <a:rPr lang="en-CA" sz="1050" dirty="0">
                <a:solidFill>
                  <a:srgbClr val="183691"/>
                </a:solidFill>
                <a:latin typeface="DM Mono" panose="020B0509040201040103" pitchFamily="49" charset="77"/>
              </a:rPr>
              <a:t>. Dui </a:t>
            </a:r>
            <a:r>
              <a:rPr lang="en-CA" sz="1050" dirty="0" err="1">
                <a:solidFill>
                  <a:srgbClr val="183691"/>
                </a:solidFill>
                <a:latin typeface="DM Mono" panose="020B0509040201040103" pitchFamily="49" charset="77"/>
              </a:rPr>
              <a:t>vivamus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bibendum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"2021-08-07 02:29:16"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"B5XSoSG3SfvQGtKEGQ1tSQ"</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"h8h8h8h8h8h8h8h8h8h8"</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"1111111111"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"Mus </a:t>
            </a:r>
            <a:r>
              <a:rPr lang="en-CA" sz="1050" dirty="0" err="1">
                <a:solidFill>
                  <a:srgbClr val="183691"/>
                </a:solidFill>
                <a:latin typeface="DM Mono" panose="020B0509040201040103" pitchFamily="49" charset="77"/>
              </a:rPr>
              <a:t>mauris</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ultricies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integer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Leo vel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porta non pulvinar. </a:t>
            </a:r>
            <a:r>
              <a:rPr lang="en-CA" sz="1050" dirty="0" err="1">
                <a:solidFill>
                  <a:srgbClr val="183691"/>
                </a:solidFill>
                <a:latin typeface="DM Mono" panose="020B0509040201040103" pitchFamily="49" charset="77"/>
              </a:rPr>
              <a:t>Facilisi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tempus </a:t>
            </a:r>
            <a:r>
              <a:rPr lang="en-CA" sz="1050" dirty="0" err="1">
                <a:solidFill>
                  <a:srgbClr val="183691"/>
                </a:solidFill>
                <a:latin typeface="DM Mono" panose="020B0509040201040103" pitchFamily="49" charset="77"/>
              </a:rPr>
              <a:t>iaculis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urna</a:t>
            </a:r>
            <a:r>
              <a:rPr lang="en-CA" sz="1050" dirty="0">
                <a:solidFill>
                  <a:srgbClr val="183691"/>
                </a:solidFill>
                <a:latin typeface="DM Mono" panose="020B0509040201040103" pitchFamily="49" charset="77"/>
              </a:rPr>
              <a:t>. Ut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potenti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Suspendisse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interdum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lorem ipsum. Id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lacus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laoreet</a:t>
            </a:r>
            <a:r>
              <a:rPr lang="en-CA" sz="1050" dirty="0">
                <a:solidFill>
                  <a:srgbClr val="183691"/>
                </a:solidFill>
                <a:latin typeface="DM Mono" panose="020B0509040201040103" pitchFamily="49" charset="77"/>
              </a:rPr>
              <a:t> non </a:t>
            </a:r>
            <a:r>
              <a:rPr lang="en-CA" sz="1050" dirty="0" err="1">
                <a:solidFill>
                  <a:srgbClr val="183691"/>
                </a:solidFill>
                <a:latin typeface="DM Mono" panose="020B0509040201040103" pitchFamily="49" charset="77"/>
              </a:rPr>
              <a:t>curabitur</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arcu</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Lacinia at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risus</a:t>
            </a:r>
            <a:r>
              <a:rPr lang="en-CA" sz="1050" dirty="0">
                <a:solidFill>
                  <a:srgbClr val="183691"/>
                </a:solidFill>
                <a:latin typeface="DM Mono" panose="020B0509040201040103" pitchFamily="49" charset="77"/>
              </a:rPr>
              <a:t> sed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Euismod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nisi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vitae. </a:t>
            </a:r>
            <a:r>
              <a:rPr lang="en-CA" sz="1050" dirty="0" err="1">
                <a:solidFill>
                  <a:srgbClr val="183691"/>
                </a:solidFill>
                <a:latin typeface="DM Mono" panose="020B0509040201040103" pitchFamily="49" charset="77"/>
              </a:rPr>
              <a:t>Scelerisque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eleifend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pretium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sapien</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sagittis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In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nec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22:46:33"</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"gebiRewfieSdtt17PTW6Zg"</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"i9i9i9i9i9i9i9i9i9i9"</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"0101010101"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3.0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"Ac </a:t>
            </a:r>
            <a:r>
              <a:rPr lang="en-CA" sz="1050" dirty="0" err="1">
                <a:solidFill>
                  <a:srgbClr val="183691"/>
                </a:solidFill>
                <a:latin typeface="DM Mono" panose="020B0509040201040103" pitchFamily="49" charset="77"/>
              </a:rPr>
              <a:t>orci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phasellus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Lorem dolor sed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ipsum </a:t>
            </a:r>
            <a:r>
              <a:rPr lang="en-CA" sz="1050" dirty="0" err="1">
                <a:solidFill>
                  <a:srgbClr val="183691"/>
                </a:solidFill>
                <a:latin typeface="DM Mono" panose="020B0509040201040103" pitchFamily="49" charset="77"/>
              </a:rPr>
              <a:t>nunc</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Natoque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penatibus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magnis</a:t>
            </a:r>
            <a:r>
              <a:rPr lang="en-CA" sz="1050" dirty="0">
                <a:solidFill>
                  <a:srgbClr val="183691"/>
                </a:solidFill>
                <a:latin typeface="DM Mono" panose="020B0509040201040103" pitchFamily="49" charset="77"/>
              </a:rPr>
              <a:t> dis parturient. Libero id </a:t>
            </a:r>
            <a:r>
              <a:rPr lang="en-CA" sz="1050" dirty="0" err="1">
                <a:solidFill>
                  <a:srgbClr val="183691"/>
                </a:solidFill>
                <a:latin typeface="DM Mono" panose="020B0509040201040103" pitchFamily="49" charset="77"/>
              </a:rPr>
              <a:t>faucibus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nisl</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nullam</a:t>
            </a:r>
            <a:r>
              <a:rPr lang="en-CA" sz="1050" dirty="0">
                <a:solidFill>
                  <a:srgbClr val="183691"/>
                </a:solidFill>
                <a:latin typeface="DM Mono" panose="020B0509040201040103" pitchFamily="49" charset="77"/>
              </a:rPr>
              <a:t> non nisi est. </a:t>
            </a:r>
            <a:r>
              <a:rPr lang="en-CA" sz="1050" dirty="0" err="1">
                <a:solidFill>
                  <a:srgbClr val="183691"/>
                </a:solidFill>
                <a:latin typeface="DM Mono" panose="020B0509040201040103" pitchFamily="49" charset="77"/>
              </a:rPr>
              <a:t>Vulputate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odio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enim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blandit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volutpat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maecenas</a:t>
            </a:r>
            <a:r>
              <a:rPr lang="en-CA" sz="1050" dirty="0">
                <a:solidFill>
                  <a:srgbClr val="183691"/>
                </a:solidFill>
                <a:latin typeface="DM Mono" panose="020B0509040201040103" pitchFamily="49" charset="77"/>
              </a:rPr>
              <a:t> pharetra convallis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Elementum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facilisis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leo</a:t>
            </a:r>
            <a:r>
              <a:rPr lang="en-CA" sz="1050" dirty="0">
                <a:solidFill>
                  <a:srgbClr val="183691"/>
                </a:solidFill>
                <a:latin typeface="DM Mono" panose="020B0509040201040103" pitchFamily="49" charset="77"/>
              </a:rPr>
              <a:t> vel </a:t>
            </a:r>
            <a:r>
              <a:rPr lang="en-CA" sz="1050" dirty="0" err="1">
                <a:solidFill>
                  <a:srgbClr val="183691"/>
                </a:solidFill>
                <a:latin typeface="DM Mono" panose="020B0509040201040103" pitchFamily="49" charset="77"/>
              </a:rPr>
              <a:t>fringilla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est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Posuere</a:t>
            </a:r>
            <a:r>
              <a:rPr lang="en-CA" sz="1050" dirty="0">
                <a:solidFill>
                  <a:srgbClr val="183691"/>
                </a:solidFill>
                <a:latin typeface="DM Mono" panose="020B0509040201040103" pitchFamily="49" charset="77"/>
              </a:rPr>
              <a:t> ac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semper </a:t>
            </a:r>
            <a:r>
              <a:rPr lang="en-CA" sz="1050" dirty="0" err="1">
                <a:solidFill>
                  <a:srgbClr val="183691"/>
                </a:solidFill>
                <a:latin typeface="DM Mono" panose="020B0509040201040103" pitchFamily="49" charset="77"/>
              </a:rPr>
              <a:t>viverra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nam</a:t>
            </a:r>
            <a:r>
              <a:rPr lang="en-CA" sz="1050" dirty="0">
                <a:solidFill>
                  <a:srgbClr val="183691"/>
                </a:solidFill>
                <a:latin typeface="DM Mono" panose="020B0509040201040103" pitchFamily="49" charset="77"/>
              </a:rPr>
              <a:t> libero </a:t>
            </a:r>
            <a:r>
              <a:rPr lang="en-CA" sz="1050" dirty="0" err="1">
                <a:solidFill>
                  <a:srgbClr val="183691"/>
                </a:solidFill>
                <a:latin typeface="DM Mono" panose="020B0509040201040103" pitchFamily="49" charset="77"/>
              </a:rPr>
              <a:t>justo</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Feugiat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 sed pulvinar </a:t>
            </a:r>
            <a:r>
              <a:rPr lang="en-CA" sz="1050" dirty="0" err="1">
                <a:solidFill>
                  <a:srgbClr val="183691"/>
                </a:solidFill>
                <a:latin typeface="DM Mono" panose="020B0509040201040103" pitchFamily="49" charset="77"/>
              </a:rPr>
              <a:t>proin</a:t>
            </a:r>
            <a:r>
              <a:rPr lang="en-CA" sz="1050" dirty="0">
                <a:solidFill>
                  <a:srgbClr val="183691"/>
                </a:solidFill>
                <a:latin typeface="DM Mono" panose="020B0509040201040103" pitchFamily="49" charset="77"/>
              </a:rPr>
              <a:t> gravida </a:t>
            </a:r>
            <a:r>
              <a:rPr lang="en-CA" sz="1050" dirty="0" err="1">
                <a:solidFill>
                  <a:srgbClr val="183691"/>
                </a:solidFill>
                <a:latin typeface="DM Mono" panose="020B0509040201040103" pitchFamily="49" charset="77"/>
              </a:rPr>
              <a:t>hendrerit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lectus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Ullamcorper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ornare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Lacinia </a:t>
            </a:r>
            <a:r>
              <a:rPr lang="en-CA" sz="1050" dirty="0" err="1">
                <a:solidFill>
                  <a:srgbClr val="183691"/>
                </a:solidFill>
                <a:latin typeface="DM Mono" panose="020B0509040201040103" pitchFamily="49" charset="77"/>
              </a:rPr>
              <a:t>quis</a:t>
            </a:r>
            <a:r>
              <a:rPr lang="en-CA" sz="1050" dirty="0">
                <a:solidFill>
                  <a:srgbClr val="183691"/>
                </a:solidFill>
                <a:latin typeface="DM Mono" panose="020B0509040201040103" pitchFamily="49" charset="77"/>
              </a:rPr>
              <a:t> vel eros </a:t>
            </a:r>
            <a:r>
              <a:rPr lang="en-CA" sz="1050" dirty="0" err="1">
                <a:solidFill>
                  <a:srgbClr val="183691"/>
                </a:solidFill>
                <a:latin typeface="DM Mono" panose="020B0509040201040103" pitchFamily="49" charset="77"/>
              </a:rPr>
              <a:t>donec</a:t>
            </a:r>
            <a:r>
              <a:rPr lang="en-CA" sz="1050" dirty="0">
                <a:solidFill>
                  <a:srgbClr val="183691"/>
                </a:solidFill>
                <a:latin typeface="DM Mono" panose="020B0509040201040103" pitchFamily="49" charset="77"/>
              </a:rPr>
              <a:t> ac.."</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"2016-07-25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review_id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"be02921c1ccd4c5dabdc63bd29f3bd35"</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user_id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"j0j0j0j0j0j0j0j0j0j0"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a:t>
            </a:r>
            <a:r>
              <a:rPr lang="en-CA" sz="1050" dirty="0" err="1">
                <a:solidFill>
                  <a:srgbClr val="0086B3"/>
                </a:solidFill>
                <a:latin typeface="DM Mono" panose="020B0509040201040103" pitchFamily="49" charset="77"/>
              </a:rPr>
              <a:t>business_id</a:t>
            </a:r>
            <a:r>
              <a:rPr lang="en-CA" sz="1050" dirty="0">
                <a:solidFill>
                  <a:srgbClr val="0086B3"/>
                </a:solidFill>
                <a:latin typeface="DM Mono" panose="020B0509040201040103" pitchFamily="49" charset="77"/>
              </a:rPr>
              <a: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a:t>
            </a:r>
            <a:r>
              <a:rPr lang="en-CA" sz="1050" dirty="0" err="1">
                <a:solidFill>
                  <a:srgbClr val="183691"/>
                </a:solidFill>
                <a:highlight>
                  <a:srgbClr val="FFFF00"/>
                </a:highlight>
                <a:latin typeface="DM Mono" panose="020B0509040201040103" pitchFamily="49" charset="77"/>
              </a:rPr>
              <a:t>mobile_review_no_checkins</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"stars"</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5.0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"useful"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1</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"funny"</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"cool"</a:t>
            </a: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0</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"text"</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"Lorem ipsum dolor sit </a:t>
            </a:r>
            <a:r>
              <a:rPr lang="en-CA" sz="1050" dirty="0" err="1">
                <a:solidFill>
                  <a:srgbClr val="183691"/>
                </a:solidFill>
                <a:latin typeface="DM Mono" panose="020B0509040201040103" pitchFamily="49" charset="77"/>
              </a:rPr>
              <a:t>amet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consectetur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adipiscing</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elit</a:t>
            </a:r>
            <a:r>
              <a:rPr lang="en-CA" sz="1050" dirty="0">
                <a:solidFill>
                  <a:srgbClr val="183691"/>
                </a:solidFill>
                <a:latin typeface="DM Mono" panose="020B0509040201040103" pitchFamily="49" charset="77"/>
              </a:rPr>
              <a:t>, sed do </a:t>
            </a:r>
            <a:r>
              <a:rPr lang="en-CA" sz="1050" dirty="0" err="1">
                <a:solidFill>
                  <a:srgbClr val="183691"/>
                </a:solidFill>
                <a:latin typeface="DM Mono" panose="020B0509040201040103" pitchFamily="49" charset="77"/>
              </a:rPr>
              <a:t>eiusmod</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tempor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incididunt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ut</a:t>
            </a:r>
            <a:r>
              <a:rPr lang="en-CA" sz="1050" dirty="0">
                <a:solidFill>
                  <a:srgbClr val="183691"/>
                </a:solidFill>
                <a:latin typeface="DM Mono" panose="020B0509040201040103" pitchFamily="49" charset="77"/>
              </a:rPr>
              <a:t> labore et dolore magna </a:t>
            </a:r>
            <a:r>
              <a:rPr lang="en-CA" sz="1050" dirty="0" err="1">
                <a:solidFill>
                  <a:srgbClr val="183691"/>
                </a:solidFill>
                <a:latin typeface="DM Mono" panose="020B0509040201040103" pitchFamily="49" charset="77"/>
              </a:rPr>
              <a:t>aliqua</a:t>
            </a:r>
            <a:r>
              <a:rPr lang="en-CA" sz="1050" dirty="0">
                <a:solidFill>
                  <a:srgbClr val="183691"/>
                </a:solidFill>
                <a:latin typeface="DM Mono" panose="020B0509040201040103" pitchFamily="49" charset="77"/>
              </a:rPr>
              <a:t>. Habitant </a:t>
            </a:r>
            <a:r>
              <a:rPr lang="en-CA" sz="1050" dirty="0" err="1">
                <a:solidFill>
                  <a:srgbClr val="183691"/>
                </a:solidFill>
                <a:latin typeface="DM Mono" panose="020B0509040201040103" pitchFamily="49" charset="77"/>
              </a:rPr>
              <a:t>morbi</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tristique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senectus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netus</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malesuada</a:t>
            </a:r>
            <a:r>
              <a:rPr lang="en-CA" sz="1050" dirty="0">
                <a:solidFill>
                  <a:srgbClr val="183691"/>
                </a:solidFill>
                <a:latin typeface="DM Mono" panose="020B0509040201040103" pitchFamily="49" charset="77"/>
              </a:rPr>
              <a:t>. Ut diam </a:t>
            </a:r>
            <a:r>
              <a:rPr lang="en-CA" sz="1050" dirty="0" err="1">
                <a:solidFill>
                  <a:srgbClr val="183691"/>
                </a:solidFill>
                <a:latin typeface="DM Mono" panose="020B0509040201040103" pitchFamily="49" charset="77"/>
              </a:rPr>
              <a:t>quam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nulla</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porttitor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massa</a:t>
            </a:r>
            <a:r>
              <a:rPr lang="en-CA" sz="1050" dirty="0">
                <a:solidFill>
                  <a:srgbClr val="183691"/>
                </a:solidFill>
                <a:latin typeface="DM Mono" panose="020B0509040201040103" pitchFamily="49" charset="77"/>
              </a:rPr>
              <a:t> id </a:t>
            </a:r>
            <a:r>
              <a:rPr lang="en-CA" sz="1050" dirty="0" err="1">
                <a:solidFill>
                  <a:srgbClr val="183691"/>
                </a:solidFill>
                <a:latin typeface="DM Mono" panose="020B0509040201040103" pitchFamily="49" charset="77"/>
              </a:rPr>
              <a:t>neque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Egestas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rutrum</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tellus</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pellentesque</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eu</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tincidunt</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aliquam</a:t>
            </a:r>
            <a:r>
              <a:rPr lang="en-CA" sz="1050" dirty="0">
                <a:solidFill>
                  <a:srgbClr val="183691"/>
                </a:solidFill>
                <a:latin typeface="DM Mono" panose="020B0509040201040103" pitchFamily="49" charset="77"/>
              </a:rPr>
              <a:t>. Et </a:t>
            </a:r>
            <a:r>
              <a:rPr lang="en-CA" sz="1050" dirty="0" err="1">
                <a:solidFill>
                  <a:srgbClr val="183691"/>
                </a:solidFill>
                <a:latin typeface="DM Mono" panose="020B0509040201040103" pitchFamily="49" charset="77"/>
              </a:rPr>
              <a:t>tortor</a:t>
            </a:r>
            <a:r>
              <a:rPr lang="en-CA" sz="1050" dirty="0">
                <a:solidFill>
                  <a:srgbClr val="183691"/>
                </a:solidFill>
                <a:latin typeface="DM Mono" panose="020B0509040201040103" pitchFamily="49" charset="77"/>
              </a:rPr>
              <a:t> </a:t>
            </a:r>
            <a:r>
              <a:rPr lang="en-CA" sz="1050" dirty="0" err="1">
                <a:solidFill>
                  <a:srgbClr val="183691"/>
                </a:solidFill>
                <a:latin typeface="DM Mono" panose="020B0509040201040103" pitchFamily="49" charset="77"/>
              </a:rPr>
              <a:t>consequat</a:t>
            </a:r>
            <a:r>
              <a:rPr lang="en-CA" sz="1050" dirty="0">
                <a:solidFill>
                  <a:srgbClr val="183691"/>
                </a:solidFill>
                <a:latin typeface="DM Mono" panose="020B0509040201040103" pitchFamily="49" charset="77"/>
              </a:rPr>
              <a:t> id porta </a:t>
            </a:r>
            <a:r>
              <a:rPr lang="en-CA" sz="1050" dirty="0" err="1">
                <a:solidFill>
                  <a:srgbClr val="183691"/>
                </a:solidFill>
                <a:latin typeface="DM Mono" panose="020B0509040201040103" pitchFamily="49" charset="77"/>
              </a:rPr>
              <a:t>nibh</a:t>
            </a:r>
            <a:r>
              <a:rPr lang="en-CA" sz="1050" dirty="0">
                <a:solidFill>
                  <a:srgbClr val="183691"/>
                </a:solidFill>
                <a:latin typeface="DM Mono" panose="020B0509040201040103" pitchFamily="49" charset="77"/>
              </a:rPr>
              <a:t>!"</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    </a:t>
            </a:r>
            <a:r>
              <a:rPr lang="en-CA" sz="1050" dirty="0">
                <a:solidFill>
                  <a:srgbClr val="0086B3"/>
                </a:solidFill>
                <a:latin typeface="DM Mono" panose="020B0509040201040103" pitchFamily="49" charset="77"/>
              </a:rPr>
              <a:t>"date"</a:t>
            </a:r>
            <a:r>
              <a:rPr lang="en-CA" sz="1050" dirty="0">
                <a:solidFill>
                  <a:srgbClr val="63A35C"/>
                </a:solidFill>
                <a:latin typeface="DM Mono" panose="020B0509040201040103" pitchFamily="49" charset="77"/>
              </a:rPr>
              <a:t>: </a:t>
            </a:r>
            <a:r>
              <a:rPr lang="en-CA" sz="1050" dirty="0">
                <a:solidFill>
                  <a:srgbClr val="183691"/>
                </a:solidFill>
                <a:latin typeface="DM Mono" panose="020B0509040201040103" pitchFamily="49" charset="77"/>
              </a:rPr>
              <a:t>"2022-04-14 07:31:06"</a:t>
            </a:r>
            <a:br>
              <a:rPr lang="en-CA" sz="1050" dirty="0">
                <a:solidFill>
                  <a:srgbClr val="183691"/>
                </a:solidFill>
                <a:latin typeface="DM Mono" panose="020B0509040201040103" pitchFamily="49" charset="77"/>
              </a:rPr>
            </a:br>
            <a:r>
              <a:rPr lang="en-CA" sz="1050" dirty="0">
                <a:solidFill>
                  <a:srgbClr val="183691"/>
                </a:solidFill>
                <a:latin typeface="DM Mono" panose="020B0509040201040103" pitchFamily="49" charset="77"/>
              </a:rPr>
              <a:t>  </a:t>
            </a:r>
            <a:r>
              <a:rPr lang="en-CA" sz="1050" dirty="0">
                <a:solidFill>
                  <a:srgbClr val="63A35C"/>
                </a:solidFill>
                <a:latin typeface="DM Mono" panose="020B0509040201040103" pitchFamily="49" charset="77"/>
              </a:rPr>
              <a:t>}</a:t>
            </a:r>
            <a:br>
              <a:rPr lang="en-CA" sz="1050" dirty="0">
                <a:solidFill>
                  <a:srgbClr val="63A35C"/>
                </a:solidFill>
                <a:latin typeface="DM Mono" panose="020B0509040201040103" pitchFamily="49" charset="77"/>
              </a:rPr>
            </a:br>
            <a:r>
              <a:rPr lang="en-CA" sz="1050" dirty="0">
                <a:solidFill>
                  <a:srgbClr val="63A35C"/>
                </a:solidFill>
                <a:latin typeface="DM Mono" panose="020B0509040201040103" pitchFamily="49" charset="77"/>
              </a:rPr>
              <a:t>]</a:t>
            </a:r>
            <a:endParaRPr lang="en-US" sz="1050" dirty="0">
              <a:latin typeface="DM Mono" panose="020B0509040201040103" pitchFamily="49" charset="77"/>
            </a:endParaRPr>
          </a:p>
        </p:txBody>
      </p:sp>
      <p:pic>
        <p:nvPicPr>
          <p:cNvPr id="17" name="!!DAIS_footer">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header">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sp>
        <p:nvSpPr>
          <p:cNvPr id="7" name="Rectangle 6">
            <a:extLst>
              <a:ext uri="{FF2B5EF4-FFF2-40B4-BE49-F238E27FC236}">
                <a16:creationId xmlns:a16="http://schemas.microsoft.com/office/drawing/2014/main" id="{A1B82869-AD64-7476-9861-D3D39C1D88AF}"/>
              </a:ext>
            </a:extLst>
          </p:cNvPr>
          <p:cNvSpPr/>
          <p:nvPr/>
        </p:nvSpPr>
        <p:spPr>
          <a:xfrm>
            <a:off x="539591" y="2510519"/>
            <a:ext cx="7991335" cy="1947702"/>
          </a:xfrm>
          <a:prstGeom prst="rect">
            <a:avLst/>
          </a:prstGeom>
          <a:noFill/>
          <a:ln w="38100">
            <a:solidFill>
              <a:schemeClr val="accent5">
                <a:alpha val="5137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pic>
        <p:nvPicPr>
          <p:cNvPr id="6" name="Picture 5">
            <a:extLst>
              <a:ext uri="{FF2B5EF4-FFF2-40B4-BE49-F238E27FC236}">
                <a16:creationId xmlns:a16="http://schemas.microsoft.com/office/drawing/2014/main" id="{BBCB4F6F-60C2-E52D-BFDB-D0523D8C3459}"/>
              </a:ext>
            </a:extLst>
          </p:cNvPr>
          <p:cNvPicPr>
            <a:picLocks noChangeAspect="1"/>
          </p:cNvPicPr>
          <p:nvPr/>
        </p:nvPicPr>
        <p:blipFill>
          <a:blip r:embed="rId5"/>
          <a:stretch>
            <a:fillRect/>
          </a:stretch>
        </p:blipFill>
        <p:spPr>
          <a:xfrm>
            <a:off x="1191" y="4668253"/>
            <a:ext cx="9141619" cy="475247"/>
          </a:xfrm>
          <a:prstGeom prst="rect">
            <a:avLst/>
          </a:prstGeom>
        </p:spPr>
      </p:pic>
    </p:spTree>
    <p:extLst>
      <p:ext uri="{BB962C8B-B14F-4D97-AF65-F5344CB8AC3E}">
        <p14:creationId xmlns:p14="http://schemas.microsoft.com/office/powerpoint/2010/main" val="358710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1" name="Google Shape;864;p78">
            <a:extLst>
              <a:ext uri="{FF2B5EF4-FFF2-40B4-BE49-F238E27FC236}">
                <a16:creationId xmlns:a16="http://schemas.microsoft.com/office/drawing/2014/main" id="{B69C13ED-4C46-0CA0-092B-57043D1812FF}"/>
              </a:ext>
            </a:extLst>
          </p:cNvPr>
          <p:cNvGrpSpPr/>
          <p:nvPr/>
        </p:nvGrpSpPr>
        <p:grpSpPr>
          <a:xfrm>
            <a:off x="4162754" y="2903237"/>
            <a:ext cx="388350" cy="388350"/>
            <a:chOff x="9069139" y="3565127"/>
            <a:chExt cx="517800" cy="517800"/>
          </a:xfrm>
          <a:solidFill>
            <a:srgbClr val="E80F1C"/>
          </a:solidFill>
        </p:grpSpPr>
        <p:sp>
          <p:nvSpPr>
            <p:cNvPr id="42" name="Google Shape;865;p78">
              <a:extLst>
                <a:ext uri="{FF2B5EF4-FFF2-40B4-BE49-F238E27FC236}">
                  <a16:creationId xmlns:a16="http://schemas.microsoft.com/office/drawing/2014/main" id="{D67F1628-6EEA-1087-62B8-CEF4128F9FC2}"/>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3" name="Google Shape;866;p78">
              <a:extLst>
                <a:ext uri="{FF2B5EF4-FFF2-40B4-BE49-F238E27FC236}">
                  <a16:creationId xmlns:a16="http://schemas.microsoft.com/office/drawing/2014/main" id="{34B27307-C60A-8065-BE7F-F600BDE29F17}"/>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56" name="Google Shape;783;p76">
            <a:extLst>
              <a:ext uri="{FF2B5EF4-FFF2-40B4-BE49-F238E27FC236}">
                <a16:creationId xmlns:a16="http://schemas.microsoft.com/office/drawing/2014/main" id="{4874AD49-E007-59CF-3C35-698BB2760B96}"/>
              </a:ext>
            </a:extLst>
          </p:cNvPr>
          <p:cNvGrpSpPr/>
          <p:nvPr/>
        </p:nvGrpSpPr>
        <p:grpSpPr>
          <a:xfrm>
            <a:off x="4117517" y="2870017"/>
            <a:ext cx="468875" cy="461234"/>
            <a:chOff x="7813889" y="2330318"/>
            <a:chExt cx="517800" cy="517800"/>
          </a:xfrm>
          <a:solidFill>
            <a:srgbClr val="12CB5A"/>
          </a:solidFill>
        </p:grpSpPr>
        <p:sp>
          <p:nvSpPr>
            <p:cNvPr id="57" name="Google Shape;784;p76">
              <a:extLst>
                <a:ext uri="{FF2B5EF4-FFF2-40B4-BE49-F238E27FC236}">
                  <a16:creationId xmlns:a16="http://schemas.microsoft.com/office/drawing/2014/main" id="{9C5EA377-38A5-D0B1-CC91-9B889F76AFE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58" name="Google Shape;785;p76">
              <a:extLst>
                <a:ext uri="{FF2B5EF4-FFF2-40B4-BE49-F238E27FC236}">
                  <a16:creationId xmlns:a16="http://schemas.microsoft.com/office/drawing/2014/main" id="{3762B811-BC45-460D-0121-1759D9ED802B}"/>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820F9681-C373-A8AD-822A-F25149CC6834}"/>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1EE108C3-EB86-B8BC-0B50-8DA8BF517022}"/>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6B8B153A-44DC-24A5-7A03-29565BF323EF}"/>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720FCEA3-D16C-92E7-2044-46E86FD375A2}"/>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7A3254F7-8DA6-6F85-41D4-AA97FAC2908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BFC7AA79-CB54-1839-09EC-676292170789}"/>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0CC5FF2B-0B07-269D-4A14-759E2D31106F}"/>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966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                   "</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Sure the Test Passes</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2" name="!!mobile_reviews">
            <a:extLst>
              <a:ext uri="{FF2B5EF4-FFF2-40B4-BE49-F238E27FC236}">
                <a16:creationId xmlns:a16="http://schemas.microsoft.com/office/drawing/2014/main" id="{25C3965C-FE98-8097-217C-2CB88FF45C64}"/>
              </a:ext>
            </a:extLst>
          </p:cNvPr>
          <p:cNvSpPr/>
          <p:nvPr/>
        </p:nvSpPr>
        <p:spPr>
          <a:xfrm>
            <a:off x="5071188" y="2049951"/>
            <a:ext cx="1951175" cy="276999"/>
          </a:xfrm>
          <a:prstGeom prst="rect">
            <a:avLst/>
          </a:prstGeom>
        </p:spPr>
        <p:txBody>
          <a:bodyPr wrap="none">
            <a:spAutoFit/>
          </a:bodyPr>
          <a:lstStyle/>
          <a:p>
            <a:r>
              <a:rPr lang="en-CA" sz="1200" dirty="0" err="1">
                <a:solidFill>
                  <a:srgbClr val="183691"/>
                </a:solidFill>
                <a:latin typeface="DM Mono" panose="020B0509040201040103" pitchFamily="49" charset="77"/>
              </a:rPr>
              <a:t>mobile_reviews.json</a:t>
            </a:r>
            <a:endParaRPr lang="en-US" sz="1200" dirty="0"/>
          </a:p>
        </p:txBody>
      </p:sp>
      <p:grpSp>
        <p:nvGrpSpPr>
          <p:cNvPr id="8" name="Google Shape;783;p76">
            <a:extLst>
              <a:ext uri="{FF2B5EF4-FFF2-40B4-BE49-F238E27FC236}">
                <a16:creationId xmlns:a16="http://schemas.microsoft.com/office/drawing/2014/main" id="{C5B9A90D-FB20-071F-F834-866FB00BBC60}"/>
              </a:ext>
            </a:extLst>
          </p:cNvPr>
          <p:cNvGrpSpPr/>
          <p:nvPr/>
        </p:nvGrpSpPr>
        <p:grpSpPr>
          <a:xfrm>
            <a:off x="8606202" y="4197945"/>
            <a:ext cx="468875" cy="461234"/>
            <a:chOff x="7813889" y="2330318"/>
            <a:chExt cx="517800" cy="517800"/>
          </a:xfrm>
          <a:solidFill>
            <a:srgbClr val="12CB5A"/>
          </a:solidFill>
        </p:grpSpPr>
        <p:sp>
          <p:nvSpPr>
            <p:cNvPr id="9" name="Google Shape;784;p76">
              <a:extLst>
                <a:ext uri="{FF2B5EF4-FFF2-40B4-BE49-F238E27FC236}">
                  <a16:creationId xmlns:a16="http://schemas.microsoft.com/office/drawing/2014/main" id="{84119129-2EC9-B303-F61E-47E680061673}"/>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1" name="Google Shape;785;p76">
              <a:extLst>
                <a:ext uri="{FF2B5EF4-FFF2-40B4-BE49-F238E27FC236}">
                  <a16:creationId xmlns:a16="http://schemas.microsoft.com/office/drawing/2014/main" id="{F3AF4248-4D50-4EC0-8460-E7C60A3C2035}"/>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0384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16D64BA4-4FA7-5A87-0C8D-CAAFD711C57F}"/>
              </a:ext>
            </a:extLst>
          </p:cNvPr>
          <p:cNvSpPr/>
          <p:nvPr/>
        </p:nvSpPr>
        <p:spPr>
          <a:xfrm>
            <a:off x="467066" y="4052663"/>
            <a:ext cx="7603705" cy="68913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Rectangle 20">
            <a:extLst>
              <a:ext uri="{FF2B5EF4-FFF2-40B4-BE49-F238E27FC236}">
                <a16:creationId xmlns:a16="http://schemas.microsoft.com/office/drawing/2014/main" id="{0F78B6D3-2093-041F-ABD4-9A5D7E29334C}"/>
              </a:ext>
            </a:extLst>
          </p:cNvPr>
          <p:cNvSpPr/>
          <p:nvPr/>
        </p:nvSpPr>
        <p:spPr>
          <a:xfrm>
            <a:off x="467066" y="2480236"/>
            <a:ext cx="7603705" cy="1428992"/>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Rectangle 3">
            <a:extLst>
              <a:ext uri="{FF2B5EF4-FFF2-40B4-BE49-F238E27FC236}">
                <a16:creationId xmlns:a16="http://schemas.microsoft.com/office/drawing/2014/main" id="{84DFD350-95FE-90D1-66FE-107E28D1C16D}"/>
              </a:ext>
            </a:extLst>
          </p:cNvPr>
          <p:cNvSpPr/>
          <p:nvPr/>
        </p:nvSpPr>
        <p:spPr>
          <a:xfrm>
            <a:off x="467067" y="1342074"/>
            <a:ext cx="7603705" cy="994726"/>
          </a:xfrm>
          <a:prstGeom prst="rect">
            <a:avLst/>
          </a:prstGeom>
          <a:solidFill>
            <a:srgbClr val="85DD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90C51893-039B-6A38-56E8-EF49DB5CC727}"/>
              </a:ext>
            </a:extLst>
          </p:cNvPr>
          <p:cNvSpPr txBox="1"/>
          <p:nvPr/>
        </p:nvSpPr>
        <p:spPr>
          <a:xfrm>
            <a:off x="303610" y="958881"/>
            <a:ext cx="8839200" cy="4016484"/>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latin typeface="DM Mono" panose="020B0509040201040103" pitchFamily="49" charset="77"/>
              </a:rPr>
              <a:t>  </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a:p>
            <a:pPr lvl="0"/>
            <a:endParaRPr lang="en-US" sz="15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Arrange, Act, Assert</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Tree>
    <p:extLst>
      <p:ext uri="{BB962C8B-B14F-4D97-AF65-F5344CB8AC3E}">
        <p14:creationId xmlns:p14="http://schemas.microsoft.com/office/powerpoint/2010/main" val="775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test">
            <a:extLst>
              <a:ext uri="{FF2B5EF4-FFF2-40B4-BE49-F238E27FC236}">
                <a16:creationId xmlns:a16="http://schemas.microsoft.com/office/drawing/2014/main" id="{90C51893-039B-6A38-56E8-EF49DB5CC727}"/>
              </a:ext>
            </a:extLst>
          </p:cNvPr>
          <p:cNvSpPr txBox="1"/>
          <p:nvPr/>
        </p:nvSpPr>
        <p:spPr>
          <a:xfrm>
            <a:off x="303610" y="958881"/>
            <a:ext cx="8839200" cy="3046988"/>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test_will_count_mobile_reviews_without_matching_checkins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p>
          <a:p>
            <a:br>
              <a:rPr lang="en-CA" sz="1200" dirty="0">
                <a:solidFill>
                  <a:srgbClr val="A71D5D"/>
                </a:solidFill>
                <a:highlight>
                  <a:srgbClr val="FFFF00"/>
                </a:highlight>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9" name="!!red outline">
            <a:extLst>
              <a:ext uri="{FF2B5EF4-FFF2-40B4-BE49-F238E27FC236}">
                <a16:creationId xmlns:a16="http://schemas.microsoft.com/office/drawing/2014/main" id="{3B9730E1-7F33-78C3-799F-DB62D031217E}"/>
              </a:ext>
            </a:extLst>
          </p:cNvPr>
          <p:cNvSpPr/>
          <p:nvPr/>
        </p:nvSpPr>
        <p:spPr>
          <a:xfrm>
            <a:off x="518833" y="4097848"/>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2" name="!!assertion">
            <a:extLst>
              <a:ext uri="{FF2B5EF4-FFF2-40B4-BE49-F238E27FC236}">
                <a16:creationId xmlns:a16="http://schemas.microsoft.com/office/drawing/2014/main" id="{4336A04E-4539-6B48-F7D8-9CD566FC9994}"/>
              </a:ext>
            </a:extLst>
          </p:cNvPr>
          <p:cNvSpPr/>
          <p:nvPr/>
        </p:nvSpPr>
        <p:spPr>
          <a:xfrm>
            <a:off x="487803" y="4073030"/>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360176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20" name="!!red outline">
            <a:extLst>
              <a:ext uri="{FF2B5EF4-FFF2-40B4-BE49-F238E27FC236}">
                <a16:creationId xmlns:a16="http://schemas.microsoft.com/office/drawing/2014/main" id="{94D73DF1-5D97-0C5A-8EFF-F7243E89D908}"/>
              </a:ext>
            </a:extLst>
          </p:cNvPr>
          <p:cNvSpPr/>
          <p:nvPr/>
        </p:nvSpPr>
        <p:spPr>
          <a:xfrm>
            <a:off x="385325" y="901173"/>
            <a:ext cx="7519307" cy="6292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1" name="!!assertion">
            <a:extLst>
              <a:ext uri="{FF2B5EF4-FFF2-40B4-BE49-F238E27FC236}">
                <a16:creationId xmlns:a16="http://schemas.microsoft.com/office/drawing/2014/main" id="{8FBC163B-01BA-D972-8CDE-B3ABD49FF7E4}"/>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overwrite_expected</a:t>
            </a:r>
            <a:r>
              <a:rPr lang="en-CA" sz="1200" dirty="0">
                <a:solidFill>
                  <a:srgbClr val="969896"/>
                </a:solidFill>
                <a:latin typeface="DM Mono" panose="020B0509040201040103" pitchFamily="49" charset="77"/>
              </a:rPr>
              <a:t>(</a:t>
            </a:r>
            <a:r>
              <a:rPr lang="en-CA" sz="1200" dirty="0" err="1">
                <a:solidFill>
                  <a:srgbClr val="969896"/>
                </a:solidFill>
                <a:latin typeface="DM Mono" panose="020B0509040201040103" pitchFamily="49" charset="77"/>
              </a:rPr>
              <a:t>actual_df</a:t>
            </a:r>
            <a:r>
              <a:rPr lang="en-CA" sz="1200" dirty="0">
                <a:solidFill>
                  <a:srgbClr val="969896"/>
                </a:solidFill>
                <a:latin typeface="DM Mono" panose="020B0509040201040103" pitchFamily="49" charset="77"/>
              </a:rPr>
              <a:t>)</a:t>
            </a:r>
            <a:r>
              <a:rPr lang="en-CA" sz="1200" dirty="0">
                <a:solidFill>
                  <a:srgbClr val="080808"/>
                </a:solidFill>
                <a:latin typeface="DM Mono" panose="020B0509040201040103" pitchFamily="49" charset="77"/>
                <a:ea typeface="Courier New"/>
                <a:cs typeface="Courier New"/>
                <a:sym typeface="Courier New"/>
              </a:rPr>
              <a:t> </a:t>
            </a:r>
            <a:endParaRPr lang="en-US" sz="1200" dirty="0">
              <a:latin typeface="DM Mono" panose="020B0509040201040103" pitchFamily="49" charset="77"/>
            </a:endParaRPr>
          </a:p>
        </p:txBody>
      </p:sp>
    </p:spTree>
    <p:extLst>
      <p:ext uri="{BB962C8B-B14F-4D97-AF65-F5344CB8AC3E}">
        <p14:creationId xmlns:p14="http://schemas.microsoft.com/office/powerpoint/2010/main" val="265069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Tree>
    <p:extLst>
      <p:ext uri="{BB962C8B-B14F-4D97-AF65-F5344CB8AC3E}">
        <p14:creationId xmlns:p14="http://schemas.microsoft.com/office/powerpoint/2010/main" val="312146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0" name="!!assertion">
            <a:extLst>
              <a:ext uri="{FF2B5EF4-FFF2-40B4-BE49-F238E27FC236}">
                <a16:creationId xmlns:a16="http://schemas.microsoft.com/office/drawing/2014/main" id="{487BEA40-33D2-D76B-CD88-BEFF853FE3EC}"/>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         )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
        <p:nvSpPr>
          <p:cNvPr id="3" name="!!actual_df">
            <a:extLst>
              <a:ext uri="{FF2B5EF4-FFF2-40B4-BE49-F238E27FC236}">
                <a16:creationId xmlns:a16="http://schemas.microsoft.com/office/drawing/2014/main" id="{9528256A-E93D-3AA1-2DEE-6BBAAC079B67}"/>
              </a:ext>
            </a:extLst>
          </p:cNvPr>
          <p:cNvSpPr/>
          <p:nvPr/>
        </p:nvSpPr>
        <p:spPr>
          <a:xfrm>
            <a:off x="2768673" y="1085312"/>
            <a:ext cx="1021433" cy="276999"/>
          </a:xfrm>
          <a:prstGeom prst="rect">
            <a:avLst/>
          </a:prstGeom>
        </p:spPr>
        <p:txBody>
          <a:bodyPr wrap="none">
            <a:spAutoFit/>
          </a:bodyPr>
          <a:lstStyle/>
          <a:p>
            <a:r>
              <a:rPr lang="en-CA" sz="1200" dirty="0" err="1">
                <a:latin typeface="DM Mono" panose="020B0509040201040103" pitchFamily="49" charset="77"/>
              </a:rPr>
              <a:t>actual_df</a:t>
            </a:r>
            <a:endParaRPr lang="en-US" sz="1200" dirty="0">
              <a:latin typeface="DM Mono" panose="020B0509040201040103" pitchFamily="49" charset="77"/>
            </a:endParaRPr>
          </a:p>
        </p:txBody>
      </p:sp>
      <p:sp>
        <p:nvSpPr>
          <p:cNvPr id="2" name="Rectangle 1">
            <a:extLst>
              <a:ext uri="{FF2B5EF4-FFF2-40B4-BE49-F238E27FC236}">
                <a16:creationId xmlns:a16="http://schemas.microsoft.com/office/drawing/2014/main" id="{0B0A826F-C04B-FDCB-B436-200B08024BA5}"/>
              </a:ext>
            </a:extLst>
          </p:cNvPr>
          <p:cNvSpPr/>
          <p:nvPr/>
        </p:nvSpPr>
        <p:spPr>
          <a:xfrm>
            <a:off x="2768673" y="1085311"/>
            <a:ext cx="971660" cy="25391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4244679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3"/>
          <a:stretch>
            <a:fillRect/>
          </a:stretch>
        </p:blipFill>
        <p:spPr>
          <a:xfrm>
            <a:off x="1192" y="-36740"/>
            <a:ext cx="9141618" cy="612323"/>
          </a:xfrm>
          <a:prstGeom prst="rect">
            <a:avLst/>
          </a:prstGeom>
        </p:spPr>
      </p:pic>
      <p:sp>
        <p:nvSpPr>
          <p:cNvPr id="24" name="!!actual_df">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66</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4"/>
          <a:stretch>
            <a:fillRect/>
          </a:stretch>
        </p:blipFill>
        <p:spPr>
          <a:xfrm>
            <a:off x="1191" y="4776367"/>
            <a:ext cx="9141619" cy="36713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575583"/>
            <a:ext cx="7991335" cy="4200784"/>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27200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24" name="Google Shape;890;p81">
            <a:extLst>
              <a:ext uri="{FF2B5EF4-FFF2-40B4-BE49-F238E27FC236}">
                <a16:creationId xmlns:a16="http://schemas.microsoft.com/office/drawing/2014/main" id="{5642D254-8237-CDFC-424D-2C81D18BAFFE}"/>
              </a:ext>
            </a:extLst>
          </p:cNvPr>
          <p:cNvSpPr txBox="1">
            <a:spLocks noGrp="1"/>
          </p:cNvSpPr>
          <p:nvPr>
            <p:ph type="title"/>
          </p:nvPr>
        </p:nvSpPr>
        <p:spPr>
          <a:xfrm>
            <a:off x="225647" y="50609"/>
            <a:ext cx="7991335" cy="437625"/>
          </a:xfrm>
          <a:prstGeom prst="rect">
            <a:avLst/>
          </a:prstGeom>
        </p:spPr>
        <p:txBody>
          <a:bodyPr spcFirstLastPara="1" wrap="square" lIns="0" tIns="0" rIns="0" bIns="0" anchor="ctr" anchorCtr="0">
            <a:noAutofit/>
          </a:bodyPr>
          <a:lstStyle/>
          <a:p>
            <a:r>
              <a:rPr lang="en-CA" sz="3600" dirty="0" err="1">
                <a:solidFill>
                  <a:schemeClr val="tx1"/>
                </a:solidFill>
              </a:rPr>
              <a:t>actual_df</a:t>
            </a:r>
            <a:endParaRPr sz="3600" dirty="0">
              <a:solidFill>
                <a:schemeClr val="tx1"/>
              </a:solidFill>
            </a:endParaRPr>
          </a:p>
        </p:txBody>
      </p:sp>
      <p:sp>
        <p:nvSpPr>
          <p:cNvPr id="889" name="Google Shape;889;p8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67</a:t>
            </a:fld>
            <a:endParaRPr dirty="0"/>
          </a:p>
        </p:txBody>
      </p:sp>
      <p:sp>
        <p:nvSpPr>
          <p:cNvPr id="14" name="Rectangle 13">
            <a:extLst>
              <a:ext uri="{FF2B5EF4-FFF2-40B4-BE49-F238E27FC236}">
                <a16:creationId xmlns:a16="http://schemas.microsoft.com/office/drawing/2014/main" id="{0A0C42FE-DCBF-2BB1-40B1-A4380CE72E4C}"/>
              </a:ext>
            </a:extLst>
          </p:cNvPr>
          <p:cNvSpPr/>
          <p:nvPr/>
        </p:nvSpPr>
        <p:spPr>
          <a:xfrm>
            <a:off x="454721" y="575583"/>
            <a:ext cx="7991335" cy="16896933"/>
          </a:xfrm>
          <a:prstGeom prst="rect">
            <a:avLst/>
          </a:prstGeom>
          <a:solidFill>
            <a:schemeClr val="bg1"/>
          </a:solidFill>
        </p:spPr>
        <p:txBody>
          <a:bodyPr wrap="square">
            <a:spAutoFit/>
          </a:bodyPr>
          <a:lstStyle/>
          <a:p>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"4444444444"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"Tacos on Main"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"6666666666"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McCoyskie's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6</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"0000000000"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"Cook's Crazy Rolls"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"1111111111"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"Oil &amp; Vinegar Kitchen"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"3333333333"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"CR's Brewhouse"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"7777777777"</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Orangejay's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3</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"2222222222"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OliveFest</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"8888888888"</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"The House or Filet"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2</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"9999999999"</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"La Pasta Di Elie"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pic>
        <p:nvPicPr>
          <p:cNvPr id="17" name="Picture 16">
            <a:extLst>
              <a:ext uri="{FF2B5EF4-FFF2-40B4-BE49-F238E27FC236}">
                <a16:creationId xmlns:a16="http://schemas.microsoft.com/office/drawing/2014/main" id="{60AEB70B-EF0E-2CCA-2315-E9BF42EDBAF9}"/>
              </a:ext>
            </a:extLst>
          </p:cNvPr>
          <p:cNvPicPr>
            <a:picLocks noChangeAspect="1"/>
          </p:cNvPicPr>
          <p:nvPr/>
        </p:nvPicPr>
        <p:blipFill>
          <a:blip r:embed="rId3"/>
          <a:stretch>
            <a:fillRect/>
          </a:stretch>
        </p:blipFill>
        <p:spPr>
          <a:xfrm>
            <a:off x="1191" y="4776367"/>
            <a:ext cx="9141619" cy="367133"/>
          </a:xfrm>
          <a:prstGeom prst="rect">
            <a:avLst/>
          </a:prstGeom>
        </p:spPr>
      </p:pic>
      <p:pic>
        <p:nvPicPr>
          <p:cNvPr id="23" name="Picture 22">
            <a:extLst>
              <a:ext uri="{FF2B5EF4-FFF2-40B4-BE49-F238E27FC236}">
                <a16:creationId xmlns:a16="http://schemas.microsoft.com/office/drawing/2014/main" id="{26739BCB-BCEC-CD6F-C6A3-7FA3E327EA11}"/>
              </a:ext>
            </a:extLst>
          </p:cNvPr>
          <p:cNvPicPr>
            <a:picLocks noChangeAspect="1"/>
          </p:cNvPicPr>
          <p:nvPr/>
        </p:nvPicPr>
        <p:blipFill>
          <a:blip r:embed="rId4"/>
          <a:stretch>
            <a:fillRect/>
          </a:stretch>
        </p:blipFill>
        <p:spPr>
          <a:xfrm>
            <a:off x="1191" y="-1"/>
            <a:ext cx="9141618" cy="293314"/>
          </a:xfrm>
          <a:prstGeom prst="rect">
            <a:avLst/>
          </a:prstGeom>
        </p:spPr>
      </p:pic>
      <p:pic>
        <p:nvPicPr>
          <p:cNvPr id="7" name="!!header">
            <a:extLst>
              <a:ext uri="{FF2B5EF4-FFF2-40B4-BE49-F238E27FC236}">
                <a16:creationId xmlns:a16="http://schemas.microsoft.com/office/drawing/2014/main" id="{FC4BCA02-CA1B-3D58-1CAD-151D2B63A54A}"/>
              </a:ext>
            </a:extLst>
          </p:cNvPr>
          <p:cNvPicPr>
            <a:picLocks noChangeAspect="1"/>
          </p:cNvPicPr>
          <p:nvPr/>
        </p:nvPicPr>
        <p:blipFill>
          <a:blip r:embed="rId4"/>
          <a:stretch>
            <a:fillRect/>
          </a:stretch>
        </p:blipFill>
        <p:spPr>
          <a:xfrm>
            <a:off x="1192" y="-36740"/>
            <a:ext cx="9141618" cy="612323"/>
          </a:xfrm>
          <a:prstGeom prst="rect">
            <a:avLst/>
          </a:prstGeom>
        </p:spPr>
      </p:pic>
      <p:sp>
        <p:nvSpPr>
          <p:cNvPr id="8" name="!!important">
            <a:extLst>
              <a:ext uri="{FF2B5EF4-FFF2-40B4-BE49-F238E27FC236}">
                <a16:creationId xmlns:a16="http://schemas.microsoft.com/office/drawing/2014/main" id="{C70068E7-862B-8288-EF81-1E97A657F4D8}"/>
              </a:ext>
            </a:extLst>
          </p:cNvPr>
          <p:cNvSpPr/>
          <p:nvPr/>
        </p:nvSpPr>
        <p:spPr>
          <a:xfrm>
            <a:off x="454720" y="770504"/>
            <a:ext cx="7991335" cy="1654289"/>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3238375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8" name="!!important">
            <a:extLst>
              <a:ext uri="{FF2B5EF4-FFF2-40B4-BE49-F238E27FC236}">
                <a16:creationId xmlns:a16="http://schemas.microsoft.com/office/drawing/2014/main" id="{AD8CDB58-C437-5F4A-0A8D-463D916FEE91}"/>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important_text">
            <a:extLst>
              <a:ext uri="{FF2B5EF4-FFF2-40B4-BE49-F238E27FC236}">
                <a16:creationId xmlns:a16="http://schemas.microsoft.com/office/drawing/2014/main" id="{B6F3FC6F-80AC-870C-7323-9C847AD3A440}"/>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1" name="!!assertion">
            <a:extLst>
              <a:ext uri="{FF2B5EF4-FFF2-40B4-BE49-F238E27FC236}">
                <a16:creationId xmlns:a16="http://schemas.microsoft.com/office/drawing/2014/main" id="{83E7B9B0-E080-2CBD-5575-1FD7CA502F87}"/>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36361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69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8A78B565-6AB7-FCCC-48BC-4F5AA8341F18}"/>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0" name="!!assertion">
            <a:extLst>
              <a:ext uri="{FF2B5EF4-FFF2-40B4-BE49-F238E27FC236}">
                <a16:creationId xmlns:a16="http://schemas.microsoft.com/office/drawing/2014/main" id="{AA6EE3A5-4450-90B5-8FF1-4870483955F2}"/>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highlight>
                  <a:srgbClr val="FFFF00"/>
                </a:highlight>
                <a:latin typeface="DM Mono" panose="020B0509040201040103" pitchFamily="49" charset="77"/>
              </a:rPr>
              <a:t>[</a:t>
            </a:r>
            <a:r>
              <a:rPr lang="en-CA" sz="1200" dirty="0">
                <a:solidFill>
                  <a:srgbClr val="0086B3"/>
                </a:solidFill>
                <a:highlight>
                  <a:srgbClr val="FFFF00"/>
                </a:highlight>
                <a:latin typeface="DM Mono" panose="020B0509040201040103" pitchFamily="49" charset="77"/>
              </a:rPr>
              <a:t>0</a:t>
            </a:r>
            <a:r>
              <a:rPr lang="en-CA" sz="1200" dirty="0">
                <a:solidFill>
                  <a:srgbClr val="63A35C"/>
                </a:solidFill>
                <a:highlight>
                  <a:srgbClr val="FFFF00"/>
                </a:highlight>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
        <p:nvSpPr>
          <p:cNvPr id="11" name="!!important">
            <a:extLst>
              <a:ext uri="{FF2B5EF4-FFF2-40B4-BE49-F238E27FC236}">
                <a16:creationId xmlns:a16="http://schemas.microsoft.com/office/drawing/2014/main" id="{319E060F-AD3E-F83A-4165-370F2E852395}"/>
              </a:ext>
            </a:extLst>
          </p:cNvPr>
          <p:cNvSpPr/>
          <p:nvPr/>
        </p:nvSpPr>
        <p:spPr>
          <a:xfrm>
            <a:off x="563124" y="2262338"/>
            <a:ext cx="7991335" cy="1731243"/>
          </a:xfrm>
          <a:prstGeom prst="rect">
            <a:avLst/>
          </a:prstGeom>
          <a:solidFill>
            <a:srgbClr val="F16047">
              <a:alpha val="50196"/>
            </a:srgbClr>
          </a:solidFill>
          <a:ln w="38100">
            <a:solidFill>
              <a:srgbClr val="F16047">
                <a:alpha val="5137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60729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4">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grpSp>
        <p:nvGrpSpPr>
          <p:cNvPr id="44" name="Google Shape;864;p78">
            <a:extLst>
              <a:ext uri="{FF2B5EF4-FFF2-40B4-BE49-F238E27FC236}">
                <a16:creationId xmlns:a16="http://schemas.microsoft.com/office/drawing/2014/main" id="{08B14818-2777-0EB9-A0BE-3D164F1B5070}"/>
              </a:ext>
            </a:extLst>
          </p:cNvPr>
          <p:cNvGrpSpPr/>
          <p:nvPr/>
        </p:nvGrpSpPr>
        <p:grpSpPr>
          <a:xfrm>
            <a:off x="6133434" y="2377575"/>
            <a:ext cx="388350" cy="388350"/>
            <a:chOff x="9069139" y="3565127"/>
            <a:chExt cx="517800" cy="517800"/>
          </a:xfrm>
          <a:solidFill>
            <a:srgbClr val="E80F1C"/>
          </a:solidFill>
        </p:grpSpPr>
        <p:sp>
          <p:nvSpPr>
            <p:cNvPr id="45" name="Google Shape;865;p78">
              <a:extLst>
                <a:ext uri="{FF2B5EF4-FFF2-40B4-BE49-F238E27FC236}">
                  <a16:creationId xmlns:a16="http://schemas.microsoft.com/office/drawing/2014/main" id="{7169631E-8361-9562-9AD1-0CA3659B59F0}"/>
                </a:ext>
              </a:extLst>
            </p:cNvPr>
            <p:cNvSpPr/>
            <p:nvPr/>
          </p:nvSpPr>
          <p:spPr>
            <a:xfrm>
              <a:off x="9069139" y="3565127"/>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46" name="Google Shape;866;p78">
              <a:extLst>
                <a:ext uri="{FF2B5EF4-FFF2-40B4-BE49-F238E27FC236}">
                  <a16:creationId xmlns:a16="http://schemas.microsoft.com/office/drawing/2014/main" id="{28CAB97C-CCE0-8C20-7E5B-DA956E461D22}"/>
                </a:ext>
              </a:extLst>
            </p:cNvPr>
            <p:cNvSpPr txBox="1"/>
            <p:nvPr/>
          </p:nvSpPr>
          <p:spPr>
            <a:xfrm>
              <a:off x="9137550" y="3692201"/>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grpSp>
        <p:nvGrpSpPr>
          <p:cNvPr id="35" name="Google Shape;783;p76">
            <a:extLst>
              <a:ext uri="{FF2B5EF4-FFF2-40B4-BE49-F238E27FC236}">
                <a16:creationId xmlns:a16="http://schemas.microsoft.com/office/drawing/2014/main" id="{C36ADD1E-871E-9E1B-9DC7-A32930EC1C20}"/>
              </a:ext>
            </a:extLst>
          </p:cNvPr>
          <p:cNvGrpSpPr/>
          <p:nvPr/>
        </p:nvGrpSpPr>
        <p:grpSpPr>
          <a:xfrm>
            <a:off x="6065202" y="2324614"/>
            <a:ext cx="468875" cy="461234"/>
            <a:chOff x="7813889" y="2330318"/>
            <a:chExt cx="517800" cy="517800"/>
          </a:xfrm>
          <a:solidFill>
            <a:srgbClr val="12CB5A"/>
          </a:solidFill>
        </p:grpSpPr>
        <p:sp>
          <p:nvSpPr>
            <p:cNvPr id="36" name="Google Shape;784;p76">
              <a:extLst>
                <a:ext uri="{FF2B5EF4-FFF2-40B4-BE49-F238E27FC236}">
                  <a16:creationId xmlns:a16="http://schemas.microsoft.com/office/drawing/2014/main" id="{DE4FEB00-4A6A-BC24-BC8E-F82B2C7CF838}"/>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37" name="Google Shape;785;p76">
              <a:extLst>
                <a:ext uri="{FF2B5EF4-FFF2-40B4-BE49-F238E27FC236}">
                  <a16:creationId xmlns:a16="http://schemas.microsoft.com/office/drawing/2014/main" id="{AC63689C-C125-AFAE-E56B-420EA3B27A9F}"/>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2" name="Google Shape;496;p61">
            <a:extLst>
              <a:ext uri="{FF2B5EF4-FFF2-40B4-BE49-F238E27FC236}">
                <a16:creationId xmlns:a16="http://schemas.microsoft.com/office/drawing/2014/main" id="{74492705-D444-29FB-5797-8837FCE2135E}"/>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A1D2A2F1-13F5-9128-89F3-ACAFAB2E0BBE}"/>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D8C55A6B-32D2-377C-520F-EC5B9C03468B}"/>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18FA6AAF-2D30-3CA2-97AB-4054EFB9A218}"/>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5D831EBA-D9C1-A437-6A2A-2CB482733AE5}"/>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D6D2AD6-3A7D-45F0-F374-7EE2C24A09C6}"/>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D2920681-2E35-CC90-F911-4C602CC2FB79}"/>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custDataLst>
      <p:tags r:id="rId1"/>
    </p:custDataLst>
    <p:extLst>
      <p:ext uri="{BB962C8B-B14F-4D97-AF65-F5344CB8AC3E}">
        <p14:creationId xmlns:p14="http://schemas.microsoft.com/office/powerpoint/2010/main" val="21166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DD097558-1FD9-3874-1E20-0729C185341A}"/>
              </a:ext>
            </a:extLst>
          </p:cNvPr>
          <p:cNvSpPr/>
          <p:nvPr/>
        </p:nvSpPr>
        <p:spPr>
          <a:xfrm>
            <a:off x="385329" y="903648"/>
            <a:ext cx="7519307" cy="646331"/>
          </a:xfrm>
          <a:prstGeom prst="rect">
            <a:avLst/>
          </a:prstGeom>
        </p:spPr>
        <p:txBody>
          <a:bodyPr wrap="square">
            <a:spAutoFit/>
          </a:bodyPr>
          <a:lstStyle/>
          <a:p>
            <a:r>
              <a:rPr lang="en-CA" sz="1200" dirty="0" err="1">
                <a:latin typeface="DM Mono" panose="020B0509040201040103" pitchFamily="49" charset="77"/>
              </a:rPr>
              <a:t>expected_json</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read_json</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90215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 name="!!assertion">
            <a:extLst>
              <a:ext uri="{FF2B5EF4-FFF2-40B4-BE49-F238E27FC236}">
                <a16:creationId xmlns:a16="http://schemas.microsoft.com/office/drawing/2014/main" id="{92914FFA-0747-CF79-8AEF-A9673962BB1F}"/>
              </a:ext>
            </a:extLst>
          </p:cNvPr>
          <p:cNvSpPr/>
          <p:nvPr/>
        </p:nvSpPr>
        <p:spPr>
          <a:xfrm>
            <a:off x="385329" y="903648"/>
            <a:ext cx="7519307" cy="646331"/>
          </a:xfrm>
          <a:prstGeom prst="rect">
            <a:avLst/>
          </a:prstGeom>
        </p:spPr>
        <p:txBody>
          <a:bodyPr wrap="square">
            <a:spAutoFit/>
          </a:bodyPr>
          <a:lstStyle/>
          <a:p>
            <a:br>
              <a:rPr lang="en-CA" sz="1200" dirty="0">
                <a:solidFill>
                  <a:srgbClr val="63A35C"/>
                </a:solidFill>
                <a:latin typeface="DM Mono" panose="020B0509040201040103" pitchFamily="49" charset="77"/>
              </a:rPr>
            </a:b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expected_json</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4159566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6" name="Rectangle 15">
            <a:extLst>
              <a:ext uri="{FF2B5EF4-FFF2-40B4-BE49-F238E27FC236}">
                <a16:creationId xmlns:a16="http://schemas.microsoft.com/office/drawing/2014/main" id="{BB9B4D7F-2E00-0A87-3C56-2E9ACDA90665}"/>
              </a:ext>
            </a:extLst>
          </p:cNvPr>
          <p:cNvSpPr/>
          <p:nvPr/>
        </p:nvSpPr>
        <p:spPr>
          <a:xfrm>
            <a:off x="605589" y="3201892"/>
            <a:ext cx="7991335" cy="190430"/>
          </a:xfrm>
          <a:prstGeom prst="rect">
            <a:avLst/>
          </a:prstGeom>
          <a:solidFill>
            <a:srgbClr val="F16047">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Rectangle 14">
            <a:extLst>
              <a:ext uri="{FF2B5EF4-FFF2-40B4-BE49-F238E27FC236}">
                <a16:creationId xmlns:a16="http://schemas.microsoft.com/office/drawing/2014/main" id="{DB47B23D-9A1C-EE2F-9FF0-255E12F894F8}"/>
              </a:ext>
            </a:extLst>
          </p:cNvPr>
          <p:cNvSpPr/>
          <p:nvPr/>
        </p:nvSpPr>
        <p:spPr>
          <a:xfrm>
            <a:off x="605589" y="2476535"/>
            <a:ext cx="7991335" cy="190430"/>
          </a:xfrm>
          <a:prstGeom prst="rect">
            <a:avLst/>
          </a:prstGeom>
          <a:solidFill>
            <a:srgbClr val="F5AF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business_id</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chemeClr val="tx1"/>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183691"/>
                </a:solidFill>
                <a:highlight>
                  <a:srgbClr val="FFFF00"/>
                </a:highlight>
                <a:latin typeface="DM Mono" panose="020B0509040201040103" pitchFamily="49" charset="77"/>
              </a:rPr>
              <a:t>"</a:t>
            </a:r>
            <a:r>
              <a:rPr lang="en-CA" sz="1200" dirty="0" err="1">
                <a:solidFill>
                  <a:srgbClr val="183691"/>
                </a:solidFill>
                <a:highlight>
                  <a:srgbClr val="FFFF00"/>
                </a:highlight>
                <a:latin typeface="DM Mono" panose="020B0509040201040103" pitchFamily="49" charset="77"/>
              </a:rPr>
              <a:t>num_reviews</a:t>
            </a:r>
            <a:r>
              <a:rPr lang="en-CA" sz="1200" dirty="0">
                <a:solidFill>
                  <a:srgbClr val="183691"/>
                </a:solidFill>
                <a:highlight>
                  <a:srgbClr val="FFFF00"/>
                </a:highlight>
                <a:latin typeface="DM Mono" panose="020B0509040201040103" pitchFamily="49" charset="77"/>
              </a:rPr>
              <a:t>"</a:t>
            </a:r>
            <a:r>
              <a:rPr lang="en-CA" sz="1200" dirty="0">
                <a:solidFill>
                  <a:srgbClr val="63A35C"/>
                </a:solidFill>
                <a:highlight>
                  <a:srgbClr val="FFFF00"/>
                </a:highlight>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
        <p:nvSpPr>
          <p:cNvPr id="13" name="TextBox 12">
            <a:extLst>
              <a:ext uri="{FF2B5EF4-FFF2-40B4-BE49-F238E27FC236}">
                <a16:creationId xmlns:a16="http://schemas.microsoft.com/office/drawing/2014/main" id="{3601931B-EC5D-A4CF-E253-38AE8CE5685C}"/>
              </a:ext>
            </a:extLst>
          </p:cNvPr>
          <p:cNvSpPr txBox="1"/>
          <p:nvPr/>
        </p:nvSpPr>
        <p:spPr>
          <a:xfrm>
            <a:off x="563125" y="2262337"/>
            <a:ext cx="7991334" cy="1754326"/>
          </a:xfrm>
          <a:prstGeom prst="rect">
            <a:avLst/>
          </a:prstGeom>
          <a:noFill/>
          <a:ln w="38100">
            <a:noFill/>
          </a:ln>
        </p:spPr>
        <p:txBody>
          <a:bodyPr wrap="square" rtlCol="0">
            <a:spAutoFit/>
          </a:bodyPr>
          <a:lstStyle/>
          <a:p>
            <a:pPr lvl="0"/>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business_id</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"name"</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”More Steaks Restaurant"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num_tips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num_checkins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num_reviews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a:t>
            </a:r>
            <a:r>
              <a:rPr lang="en-CA" sz="1200" dirty="0" err="1">
                <a:solidFill>
                  <a:srgbClr val="0086B3"/>
                </a:solidFill>
                <a:latin typeface="DM Mono" panose="020B0509040201040103" pitchFamily="49" charset="77"/>
              </a:rPr>
              <a:t>num_interactions</a:t>
            </a:r>
            <a:r>
              <a:rPr lang="en-CA" sz="1200" dirty="0">
                <a:solidFill>
                  <a:srgbClr val="0086B3"/>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"2022-04-14"</a:t>
            </a:r>
            <a:br>
              <a:rPr lang="en-CA" sz="1200" dirty="0">
                <a:solidFill>
                  <a:srgbClr val="183691"/>
                </a:solidFill>
                <a:latin typeface="DM Mono" panose="020B0509040201040103" pitchFamily="49" charset="77"/>
              </a:rPr>
            </a:b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835533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assertion">
            <a:extLst>
              <a:ext uri="{FF2B5EF4-FFF2-40B4-BE49-F238E27FC236}">
                <a16:creationId xmlns:a16="http://schemas.microsoft.com/office/drawing/2014/main" id="{F14DCFBB-4E31-E9A4-6578-250D5E9FAA35}"/>
              </a:ext>
            </a:extLst>
          </p:cNvPr>
          <p:cNvSpPr/>
          <p:nvPr/>
        </p:nvSpPr>
        <p:spPr>
          <a:xfrm>
            <a:off x="277584" y="901174"/>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1</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01922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3" name="!!definition">
            <a:extLst>
              <a:ext uri="{FF2B5EF4-FFF2-40B4-BE49-F238E27FC236}">
                <a16:creationId xmlns:a16="http://schemas.microsoft.com/office/drawing/2014/main" id="{D7521D85-3407-61F6-17FC-41F7327A9D9A}"/>
              </a:ext>
            </a:extLst>
          </p:cNvPr>
          <p:cNvSpPr/>
          <p:nvPr/>
        </p:nvSpPr>
        <p:spPr>
          <a:xfrm>
            <a:off x="254322" y="1734658"/>
            <a:ext cx="8799616" cy="276999"/>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endParaRPr lang="en-US" sz="1200" dirty="0">
              <a:latin typeface="DM Mono" panose="020B0509040201040103" pitchFamily="49" charset="77"/>
            </a:endParaRPr>
          </a:p>
        </p:txBody>
      </p:sp>
      <p:sp>
        <p:nvSpPr>
          <p:cNvPr id="2" name="!!assertion">
            <a:extLst>
              <a:ext uri="{FF2B5EF4-FFF2-40B4-BE49-F238E27FC236}">
                <a16:creationId xmlns:a16="http://schemas.microsoft.com/office/drawing/2014/main" id="{F6634C4D-E56D-6517-23A0-9658E795CE36}"/>
              </a:ext>
            </a:extLst>
          </p:cNvPr>
          <p:cNvSpPr/>
          <p:nvPr/>
        </p:nvSpPr>
        <p:spPr>
          <a:xfrm>
            <a:off x="254322" y="1734658"/>
            <a:ext cx="9029700" cy="646331"/>
          </a:xfrm>
          <a:prstGeom prst="rect">
            <a:avLst/>
          </a:prstGeom>
        </p:spPr>
        <p:txBody>
          <a:bodyPr wrap="square">
            <a:spAutoFit/>
          </a:bodyPr>
          <a:lstStyle/>
          <a:p>
            <a:endParaRPr lang="en-CA" sz="1200" dirty="0">
              <a:solidFill>
                <a:srgbClr val="A71D5D"/>
              </a:solidFill>
              <a:latin typeface="DM Mono" panose="020B0509040201040103" pitchFamily="49" charset="77"/>
            </a:endParaRP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14097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9" name="TextBox 8">
            <a:extLst>
              <a:ext uri="{FF2B5EF4-FFF2-40B4-BE49-F238E27FC236}">
                <a16:creationId xmlns:a16="http://schemas.microsoft.com/office/drawing/2014/main" id="{711FF7D6-724D-20F5-3F65-B0D32B991892}"/>
              </a:ext>
            </a:extLst>
          </p:cNvPr>
          <p:cNvSpPr txBox="1"/>
          <p:nvPr/>
        </p:nvSpPr>
        <p:spPr>
          <a:xfrm>
            <a:off x="564695" y="774216"/>
            <a:ext cx="7991334" cy="276999"/>
          </a:xfrm>
          <a:prstGeom prst="rect">
            <a:avLst/>
          </a:prstGeom>
          <a:noFill/>
          <a:ln w="38100">
            <a:noFill/>
          </a:ln>
        </p:spPr>
        <p:txBody>
          <a:bodyPr wrap="square" rtlCol="0">
            <a:spAutoFit/>
          </a:bodyPr>
          <a:lstStyle/>
          <a:p>
            <a:pPr lvl="0"/>
            <a:r>
              <a:rPr lang="en-CA" sz="1200" dirty="0">
                <a:solidFill>
                  <a:srgbClr val="080808"/>
                </a:solidFill>
                <a:latin typeface="DM Mono" panose="020B0509040201040103" pitchFamily="49" charset="77"/>
                <a:ea typeface="Courier New"/>
                <a:cs typeface="Courier New"/>
                <a:sym typeface="Courier New"/>
              </a:rPr>
              <a:t>  </a:t>
            </a:r>
            <a:endParaRPr lang="en-US" sz="1500" dirty="0">
              <a:latin typeface="DM Mono" panose="020B0509040201040103" pitchFamily="49" charset="77"/>
            </a:endParaRPr>
          </a:p>
        </p:txBody>
      </p:sp>
      <p:sp>
        <p:nvSpPr>
          <p:cNvPr id="14" name="Rectangle 13">
            <a:extLst>
              <a:ext uri="{FF2B5EF4-FFF2-40B4-BE49-F238E27FC236}">
                <a16:creationId xmlns:a16="http://schemas.microsoft.com/office/drawing/2014/main" id="{F14DCFBB-4E31-E9A4-6578-250D5E9FAA35}"/>
              </a:ext>
            </a:extLst>
          </p:cNvPr>
          <p:cNvSpPr/>
          <p:nvPr/>
        </p:nvSpPr>
        <p:spPr>
          <a:xfrm>
            <a:off x="208470" y="1061365"/>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assertion">
            <a:extLst>
              <a:ext uri="{FF2B5EF4-FFF2-40B4-BE49-F238E27FC236}">
                <a16:creationId xmlns:a16="http://schemas.microsoft.com/office/drawing/2014/main" id="{0CA014EB-65B0-0788-4129-54F5E96FB72B}"/>
              </a:ext>
            </a:extLst>
          </p:cNvPr>
          <p:cNvSpPr/>
          <p:nvPr/>
        </p:nvSpPr>
        <p:spPr>
          <a:xfrm>
            <a:off x="256566" y="1734657"/>
            <a:ext cx="9029700" cy="646331"/>
          </a:xfrm>
          <a:prstGeom prst="rect">
            <a:avLst/>
          </a:prstGeom>
        </p:spPr>
        <p:txBody>
          <a:bodyPr wrap="square">
            <a:spAutoFit/>
          </a:bodyPr>
          <a:lstStyle/>
          <a:p>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0086B3"/>
                </a:solidFill>
                <a:latin typeface="DM Mono" panose="020B0509040201040103" pitchFamily="49" charset="77"/>
              </a:rPr>
              <a:t>, </a:t>
            </a:r>
            <a:r>
              <a:rPr lang="en-CA" sz="1200" dirty="0" err="1">
                <a:solidFill>
                  <a:srgbClr val="0086B3"/>
                </a:solidFill>
                <a:latin typeface="DM Mono" panose="020B0509040201040103" pitchFamily="49" charset="77"/>
              </a:rPr>
              <a:t>review_count</a:t>
            </a:r>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p>
          <a:p>
            <a:r>
              <a:rPr lang="en-CA" sz="1200" dirty="0">
                <a:solidFill>
                  <a:srgbClr val="A71D5D"/>
                </a:solidFill>
                <a:latin typeface="DM Mono" panose="020B0509040201040103" pitchFamily="49" charset="77"/>
              </a:rPr>
              <a:t>  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mobile_review_no_checkins</a:t>
            </a:r>
            <a:r>
              <a:rPr lang="en-CA" sz="1200" dirty="0">
                <a:solidFill>
                  <a:srgbClr val="183691"/>
                </a:solidFill>
                <a:latin typeface="DM Mono" panose="020B0509040201040103" pitchFamily="49" charset="77"/>
              </a:rPr>
              <a:t>"</a:t>
            </a:r>
            <a:br>
              <a:rPr lang="en-CA" sz="1200" dirty="0">
                <a:solidFill>
                  <a:srgbClr val="183691"/>
                </a:solidFill>
                <a:latin typeface="DM Mono" panose="020B0509040201040103" pitchFamily="49" charset="77"/>
              </a:rPr>
            </a:br>
            <a:r>
              <a:rPr lang="en-CA" sz="1200" dirty="0">
                <a:solidFill>
                  <a:srgbClr val="183691"/>
                </a:solidFill>
                <a:latin typeface="DM Mono" panose="020B0509040201040103" pitchFamily="49" charset="77"/>
              </a:rPr>
              <a:t>  </a:t>
            </a:r>
            <a:r>
              <a:rPr lang="en-CA" sz="1200" dirty="0">
                <a:solidFill>
                  <a:srgbClr val="A71D5D"/>
                </a:solidFill>
                <a:latin typeface="DM Mono" panose="020B0509040201040103" pitchFamily="49" charset="77"/>
              </a:rPr>
              <a:t>assert </a:t>
            </a:r>
            <a:r>
              <a:rPr lang="en-CA" sz="1200" dirty="0" err="1">
                <a:solidFill>
                  <a:srgbClr val="0086B3"/>
                </a:solidFill>
                <a:latin typeface="DM Mono" panose="020B0509040201040103" pitchFamily="49" charset="77"/>
              </a:rPr>
              <a:t>data_frame_to_json</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actual_df</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num_reviews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review_count</a:t>
            </a:r>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3394378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Make the assertion specific</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8" name="TextBox 17">
            <a:extLst>
              <a:ext uri="{FF2B5EF4-FFF2-40B4-BE49-F238E27FC236}">
                <a16:creationId xmlns:a16="http://schemas.microsoft.com/office/drawing/2014/main" id="{6278D916-D5FD-A431-0407-75B8E75E0D5C}"/>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9" name="Rectangle 13">
            <a:extLst>
              <a:ext uri="{FF2B5EF4-FFF2-40B4-BE49-F238E27FC236}">
                <a16:creationId xmlns:a16="http://schemas.microsoft.com/office/drawing/2014/main" id="{EF81C93D-76DF-A6AF-9D81-593BE19A6345}"/>
              </a:ext>
            </a:extLst>
          </p:cNvPr>
          <p:cNvSpPr/>
          <p:nvPr/>
        </p:nvSpPr>
        <p:spPr>
          <a:xfrm>
            <a:off x="563125" y="1091236"/>
            <a:ext cx="7361506" cy="276999"/>
          </a:xfrm>
          <a:prstGeom prst="rect">
            <a:avLst/>
          </a:prstGeom>
          <a:ln w="38100">
            <a:solidFill>
              <a:srgbClr val="F16047">
                <a:alpha val="50588"/>
              </a:srgbClr>
            </a:solid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0" name="TextBox 19">
            <a:extLst>
              <a:ext uri="{FF2B5EF4-FFF2-40B4-BE49-F238E27FC236}">
                <a16:creationId xmlns:a16="http://schemas.microsoft.com/office/drawing/2014/main" id="{E41A2EAB-BC08-8E5A-6F67-457174B6B398}"/>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6703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13884E-6 4.44444E-6 L -3.13884E-6 0.59305 " pathEditMode="relative" rAng="0" ptsTypes="AA">
                                      <p:cBhvr>
                                        <p:cTn id="6" dur="1000" fill="hold"/>
                                        <p:tgtEl>
                                          <p:spTgt spid="19"/>
                                        </p:tgtEl>
                                        <p:attrNameLst>
                                          <p:attrName>ppt_x</p:attrName>
                                          <p:attrName>ppt_y</p:attrName>
                                        </p:attrNameLst>
                                      </p:cBhvr>
                                      <p:rCtr x="0" y="29653"/>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1" name="TextBox 10">
            <a:extLst>
              <a:ext uri="{FF2B5EF4-FFF2-40B4-BE49-F238E27FC236}">
                <a16:creationId xmlns:a16="http://schemas.microsoft.com/office/drawing/2014/main" id="{E295A9CB-C786-C937-DF14-0D4CEF9D65AF}"/>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55995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461665"/>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
</a:t>
            </a:r>
            <a:endParaRPr lang="en-CA" sz="1200" dirty="0">
              <a:solidFill>
                <a:srgbClr val="63A35C"/>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8" name="!!act_indicator">
            <a:extLst>
              <a:ext uri="{FF2B5EF4-FFF2-40B4-BE49-F238E27FC236}">
                <a16:creationId xmlns:a16="http://schemas.microsoft.com/office/drawing/2014/main" id="{CC4DD5ED-F3C8-C8F9-747E-AF50940863EB}"/>
              </a:ext>
            </a:extLst>
          </p:cNvPr>
          <p:cNvSpPr/>
          <p:nvPr/>
        </p:nvSpPr>
        <p:spPr>
          <a:xfrm>
            <a:off x="563125" y="2362173"/>
            <a:ext cx="7991333"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BDBCDFFC-2A96-51D6-F34B-6B091BECF4C0}"/>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3871759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Rectangle 1">
            <a:extLst>
              <a:ext uri="{FF2B5EF4-FFF2-40B4-BE49-F238E27FC236}">
                <a16:creationId xmlns:a16="http://schemas.microsoft.com/office/drawing/2014/main" id="{C88C3DDC-B81F-9596-6DC2-5C0EC8A536BF}"/>
              </a:ext>
            </a:extLst>
          </p:cNvPr>
          <p:cNvSpPr/>
          <p:nvPr/>
        </p:nvSpPr>
        <p:spPr>
          <a:xfrm>
            <a:off x="576333" y="2281353"/>
            <a:ext cx="8149758" cy="217634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79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3125" y="784657"/>
            <a:ext cx="7991333" cy="1731243"/>
          </a:xfrm>
          <a:prstGeom prst="rect">
            <a:avLst/>
          </a:prstGeom>
          <a:noFill/>
          <a:ln w="38100">
            <a:noFill/>
          </a:ln>
        </p:spPr>
        <p:txBody>
          <a:bodyPr wrap="square" rtlCol="0">
            <a:spAutoFit/>
          </a:bodyPr>
          <a:lstStyle/>
          <a:p>
            <a:r>
              <a:rPr lang="en-CA" sz="1200" dirty="0">
                <a:solidFill>
                  <a:srgbClr val="A71D5D"/>
                </a:solidFill>
                <a:latin typeface="DM Mono" panose="020B0509040201040103" pitchFamily="49" charset="77"/>
              </a:rPr>
              <a:t>def </a:t>
            </a:r>
            <a:r>
              <a:rPr lang="en-CA" sz="1200" dirty="0">
                <a:solidFill>
                  <a:srgbClr val="795DA3"/>
                </a:solidFill>
                <a:latin typeface="DM Mono" panose="020B0509040201040103" pitchFamily="49" charset="77"/>
              </a:rPr>
              <a:t>transform</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DataFrame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A71D5D"/>
                </a:solidFill>
                <a:latin typeface="DM Mono" panose="020B0509040201040103" pitchFamily="49" charset="77"/>
              </a:rPr>
              <a:t>: </a:t>
            </a:r>
            <a:r>
              <a:rPr lang="en-CA" sz="1200" dirty="0">
                <a:solidFill>
                  <a:srgbClr val="795DA3"/>
                </a:solidFill>
                <a:latin typeface="DM Mono" panose="020B0509040201040103" pitchFamily="49" charset="77"/>
              </a:rPr>
              <a:t>datetime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datetime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today</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0" name="TextBox 9">
            <a:extLst>
              <a:ext uri="{FF2B5EF4-FFF2-40B4-BE49-F238E27FC236}">
                <a16:creationId xmlns:a16="http://schemas.microsoft.com/office/drawing/2014/main" id="{DE0AC903-F096-A40C-BB8B-148D6521CDCB}"/>
              </a:ext>
            </a:extLst>
          </p:cNvPr>
          <p:cNvSpPr txBox="1"/>
          <p:nvPr/>
        </p:nvSpPr>
        <p:spPr>
          <a:xfrm>
            <a:off x="272541" y="2281353"/>
            <a:ext cx="8572500" cy="2100575"/>
          </a:xfrm>
          <a:prstGeom prst="rect">
            <a:avLst/>
          </a:prstGeom>
          <a:noFill/>
          <a:ln w="38100">
            <a:noFill/>
          </a:ln>
        </p:spPr>
        <p:txBody>
          <a:bodyPr wrap="square" rtlCol="0">
            <a:spAutoFit/>
          </a:bodyPr>
          <a:lstStyle/>
          <a:p>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A71D5D"/>
                </a:solidFill>
                <a:latin typeface="DM Mono" panose="020B0509040201040103" pitchFamily="49" charset="77"/>
              </a:rPr>
              <a:t>return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050" dirty="0">
              <a:latin typeface="DM Mono" panose="020B0509040201040103" pitchFamily="49" charset="77"/>
            </a:endParaRPr>
          </a:p>
        </p:txBody>
      </p:sp>
      <p:sp>
        <p:nvSpPr>
          <p:cNvPr id="13" name="!!act_indicator">
            <a:extLst>
              <a:ext uri="{FF2B5EF4-FFF2-40B4-BE49-F238E27FC236}">
                <a16:creationId xmlns:a16="http://schemas.microsoft.com/office/drawing/2014/main" id="{97060776-5A9C-660B-467B-FB084D2A6BC6}"/>
              </a:ext>
            </a:extLst>
          </p:cNvPr>
          <p:cNvSpPr/>
          <p:nvPr/>
        </p:nvSpPr>
        <p:spPr>
          <a:xfrm>
            <a:off x="589542" y="784657"/>
            <a:ext cx="8136550" cy="155136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5" name="TextBox 14">
            <a:extLst>
              <a:ext uri="{FF2B5EF4-FFF2-40B4-BE49-F238E27FC236}">
                <a16:creationId xmlns:a16="http://schemas.microsoft.com/office/drawing/2014/main" id="{AEDF7EBF-F7BE-0D13-73CE-F3D5E0C6EF88}"/>
              </a:ext>
            </a:extLst>
          </p:cNvPr>
          <p:cNvSpPr txBox="1"/>
          <p:nvPr/>
        </p:nvSpPr>
        <p:spPr>
          <a:xfrm>
            <a:off x="9388922" y="774216"/>
            <a:ext cx="7991334" cy="1615827"/>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1418906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Shape 491"/>
        <p:cNvGrpSpPr/>
        <p:nvPr/>
      </p:nvGrpSpPr>
      <p:grpSpPr>
        <a:xfrm>
          <a:off x="0" y="0"/>
          <a:ext cx="0" cy="0"/>
          <a:chOff x="0" y="0"/>
          <a:chExt cx="0" cy="0"/>
        </a:xfrm>
      </p:grpSpPr>
      <p:sp>
        <p:nvSpPr>
          <p:cNvPr id="492" name="Google Shape;492;p61"/>
          <p:cNvSpPr/>
          <p:nvPr/>
        </p:nvSpPr>
        <p:spPr>
          <a:xfrm>
            <a:off x="3810702" y="2490029"/>
            <a:ext cx="806175" cy="786600"/>
          </a:xfrm>
          <a:prstGeom prst="ellipse">
            <a:avLst/>
          </a:prstGeom>
          <a:noFill/>
          <a:ln w="9525" cap="flat" cmpd="sng">
            <a:solidFill>
              <a:srgbClr val="FF9900"/>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493" name="Google Shape;493;p61"/>
          <p:cNvSpPr txBox="1">
            <a:spLocks noGrp="1"/>
          </p:cNvSpPr>
          <p:nvPr>
            <p:ph type="title"/>
          </p:nvPr>
        </p:nvSpPr>
        <p:spPr>
          <a:prstGeom prst="rect">
            <a:avLst/>
          </a:prstGeom>
        </p:spPr>
        <p:txBody>
          <a:bodyPr spcFirstLastPara="1" wrap="square" lIns="0" tIns="0" rIns="0" bIns="0" anchor="ctr" anchorCtr="0">
            <a:noAutofit/>
          </a:bodyPr>
          <a:lstStyle/>
          <a:p>
            <a:r>
              <a:rPr lang="en"/>
              <a:t>Frog Genomics </a:t>
            </a:r>
            <a:endParaRPr/>
          </a:p>
        </p:txBody>
      </p:sp>
      <p:sp>
        <p:nvSpPr>
          <p:cNvPr id="494" name="Google Shape;494;p61"/>
          <p:cNvSpPr txBox="1">
            <a:spLocks noGrp="1"/>
          </p:cNvSpPr>
          <p:nvPr>
            <p:ph type="subTitle" idx="1"/>
          </p:nvPr>
        </p:nvSpPr>
        <p:spPr>
          <a:prstGeom prst="rect">
            <a:avLst/>
          </a:prstGeom>
        </p:spPr>
        <p:txBody>
          <a:bodyPr spcFirstLastPara="1" wrap="square" lIns="0" tIns="0" rIns="0" bIns="0" anchor="t" anchorCtr="0">
            <a:noAutofit/>
          </a:bodyPr>
          <a:lstStyle/>
          <a:p>
            <a:pPr marL="0" indent="0"/>
            <a:r>
              <a:rPr lang="en" dirty="0">
                <a:latin typeface="DM Sans" pitchFamily="2" charset="77"/>
              </a:rPr>
              <a:t>They’re </a:t>
            </a:r>
            <a:r>
              <a:rPr lang="en" dirty="0" err="1">
                <a:latin typeface="DM Sans" pitchFamily="2" charset="77"/>
              </a:rPr>
              <a:t>Hoppin</a:t>
            </a:r>
            <a:r>
              <a:rPr lang="en" dirty="0">
                <a:latin typeface="DM Sans" pitchFamily="2" charset="77"/>
              </a:rPr>
              <a:t>’</a:t>
            </a:r>
            <a:endParaRPr dirty="0">
              <a:latin typeface="DM Sans" pitchFamily="2" charset="77"/>
            </a:endParaRPr>
          </a:p>
        </p:txBody>
      </p:sp>
      <p:sp>
        <p:nvSpPr>
          <p:cNvPr id="495" name="Google Shape;495;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a:t>
            </a:fld>
            <a:endParaRPr dirty="0"/>
          </a:p>
        </p:txBody>
      </p:sp>
      <p:grpSp>
        <p:nvGrpSpPr>
          <p:cNvPr id="498" name="Google Shape;498;p61"/>
          <p:cNvGrpSpPr/>
          <p:nvPr/>
        </p:nvGrpSpPr>
        <p:grpSpPr>
          <a:xfrm>
            <a:off x="3407540" y="2085449"/>
            <a:ext cx="1612502" cy="1595779"/>
            <a:chOff x="4374339" y="2714600"/>
            <a:chExt cx="1772613" cy="1748176"/>
          </a:xfrm>
        </p:grpSpPr>
        <p:sp>
          <p:nvSpPr>
            <p:cNvPr id="499" name="Google Shape;499;p61"/>
            <p:cNvSpPr/>
            <p:nvPr/>
          </p:nvSpPr>
          <p:spPr>
            <a:xfrm>
              <a:off x="4487850" y="2714600"/>
              <a:ext cx="828900" cy="7671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0" name="Google Shape;500;p61"/>
            <p:cNvSpPr/>
            <p:nvPr/>
          </p:nvSpPr>
          <p:spPr>
            <a:xfrm rot="5400000">
              <a:off x="5349101" y="282472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1" name="Google Shape;501;p61"/>
            <p:cNvSpPr/>
            <p:nvPr/>
          </p:nvSpPr>
          <p:spPr>
            <a:xfrm rot="10800000">
              <a:off x="5218214" y="3695976"/>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2" name="Google Shape;502;p61"/>
            <p:cNvSpPr/>
            <p:nvPr/>
          </p:nvSpPr>
          <p:spPr>
            <a:xfrm rot="-5400000">
              <a:off x="4343289" y="3571001"/>
              <a:ext cx="828900" cy="766800"/>
            </a:xfrm>
            <a:prstGeom prst="bentArrow">
              <a:avLst>
                <a:gd name="adj1" fmla="val 25000"/>
                <a:gd name="adj2" fmla="val 25000"/>
                <a:gd name="adj3" fmla="val 25000"/>
                <a:gd name="adj4" fmla="val 43750"/>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grpSp>
      <p:sp>
        <p:nvSpPr>
          <p:cNvPr id="504" name="Google Shape;504;p61"/>
          <p:cNvSpPr/>
          <p:nvPr/>
        </p:nvSpPr>
        <p:spPr>
          <a:xfrm>
            <a:off x="939122" y="2160488"/>
            <a:ext cx="570375" cy="1239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5" name="Google Shape;505;p61"/>
          <p:cNvSpPr/>
          <p:nvPr/>
        </p:nvSpPr>
        <p:spPr>
          <a:xfrm rot="10800000">
            <a:off x="939122" y="3399788"/>
            <a:ext cx="570375" cy="5265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6" name="Google Shape;506;p61"/>
          <p:cNvSpPr/>
          <p:nvPr/>
        </p:nvSpPr>
        <p:spPr>
          <a:xfrm rot="-7027867">
            <a:off x="470329" y="1899391"/>
            <a:ext cx="570359" cy="140075"/>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507" name="Google Shape;507;p61"/>
          <p:cNvSpPr txBox="1"/>
          <p:nvPr/>
        </p:nvSpPr>
        <p:spPr>
          <a:xfrm>
            <a:off x="1043054" y="2281125"/>
            <a:ext cx="384750" cy="1107973"/>
          </a:xfrm>
          <a:prstGeom prst="rect">
            <a:avLst/>
          </a:prstGeom>
          <a:noFill/>
          <a:ln>
            <a:noFill/>
          </a:ln>
        </p:spPr>
        <p:txBody>
          <a:bodyPr spcFirstLastPara="1" wrap="square" lIns="68569" tIns="68569" rIns="68569" bIns="68569" anchor="t" anchorCtr="0">
            <a:spAutoFit/>
          </a:bodyPr>
          <a:lstStyle/>
          <a:p>
            <a:pPr algn="ctr"/>
            <a:r>
              <a:rPr lang="en-CA" sz="1050" dirty="0">
                <a:solidFill>
                  <a:schemeClr val="tx1"/>
                </a:solidFill>
                <a:latin typeface="DM Mono" panose="020B0509040201040103" pitchFamily="49" charset="77"/>
                <a:ea typeface="DM Sans"/>
                <a:cs typeface="DM Sans"/>
                <a:sym typeface="DM Sans"/>
              </a:rPr>
              <a:t>A</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T</a:t>
            </a:r>
          </a:p>
          <a:p>
            <a:pPr algn="ctr"/>
            <a:r>
              <a:rPr lang="en-CA" sz="1050" dirty="0">
                <a:solidFill>
                  <a:schemeClr val="tx1"/>
                </a:solidFill>
                <a:latin typeface="DM Mono" panose="020B0509040201040103" pitchFamily="49" charset="77"/>
                <a:ea typeface="DM Sans"/>
                <a:cs typeface="DM Sans"/>
                <a:sym typeface="DM Sans"/>
              </a:rPr>
              <a:t>G</a:t>
            </a:r>
          </a:p>
          <a:p>
            <a:pPr algn="ctr"/>
            <a:r>
              <a:rPr lang="en-CA" sz="1050" dirty="0">
                <a:solidFill>
                  <a:schemeClr val="tx1"/>
                </a:solidFill>
                <a:latin typeface="DM Mono" panose="020B0509040201040103" pitchFamily="49" charset="77"/>
                <a:ea typeface="DM Sans"/>
                <a:cs typeface="DM Sans"/>
                <a:sym typeface="DM Sans"/>
              </a:rPr>
              <a:t>C</a:t>
            </a:r>
          </a:p>
          <a:p>
            <a:pPr algn="ctr"/>
            <a:r>
              <a:rPr lang="en-CA" sz="1050" dirty="0">
                <a:solidFill>
                  <a:schemeClr val="tx1"/>
                </a:solidFill>
                <a:latin typeface="DM Mono" panose="020B0509040201040103" pitchFamily="49" charset="77"/>
                <a:ea typeface="DM Sans"/>
                <a:cs typeface="DM Sans"/>
                <a:sym typeface="DM Sans"/>
              </a:rPr>
              <a:t>A</a:t>
            </a:r>
            <a:endParaRPr sz="1050" dirty="0">
              <a:solidFill>
                <a:schemeClr val="tx1"/>
              </a:solidFill>
              <a:latin typeface="DM Mono" panose="020B0509040201040103" pitchFamily="49" charset="77"/>
              <a:ea typeface="DM Sans"/>
              <a:cs typeface="DM Sans"/>
              <a:sym typeface="DM Sans"/>
            </a:endParaRPr>
          </a:p>
        </p:txBody>
      </p:sp>
      <p:cxnSp>
        <p:nvCxnSpPr>
          <p:cNvPr id="508" name="Google Shape;508;p61"/>
          <p:cNvCxnSpPr>
            <a:stCxn id="504" idx="0"/>
          </p:cNvCxnSpPr>
          <p:nvPr/>
        </p:nvCxnSpPr>
        <p:spPr>
          <a:xfrm rot="-5400000" flipH="1">
            <a:off x="1857460" y="1527338"/>
            <a:ext cx="734850" cy="2001150"/>
          </a:xfrm>
          <a:prstGeom prst="curvedConnector4">
            <a:avLst>
              <a:gd name="adj1" fmla="val -24303"/>
              <a:gd name="adj2" fmla="val 57126"/>
            </a:avLst>
          </a:prstGeom>
          <a:noFill/>
          <a:ln w="28575" cap="flat" cmpd="sng">
            <a:solidFill>
              <a:schemeClr val="accent4"/>
            </a:solidFill>
            <a:prstDash val="solid"/>
            <a:round/>
            <a:headEnd type="none" w="med" len="med"/>
            <a:tailEnd type="triangle" w="med" len="med"/>
          </a:ln>
        </p:spPr>
      </p:cxnSp>
      <p:cxnSp>
        <p:nvCxnSpPr>
          <p:cNvPr id="510" name="Google Shape;510;p61"/>
          <p:cNvCxnSpPr/>
          <p:nvPr/>
        </p:nvCxnSpPr>
        <p:spPr>
          <a:xfrm rot="10800000" flipH="1">
            <a:off x="5144691" y="2555231"/>
            <a:ext cx="1447650" cy="394875"/>
          </a:xfrm>
          <a:prstGeom prst="curvedConnector3">
            <a:avLst>
              <a:gd name="adj1" fmla="val 50000"/>
            </a:avLst>
          </a:prstGeom>
          <a:noFill/>
          <a:ln w="28575" cap="flat" cmpd="sng">
            <a:solidFill>
              <a:schemeClr val="accent2"/>
            </a:solidFill>
            <a:prstDash val="solid"/>
            <a:round/>
            <a:headEnd type="none" w="med" len="med"/>
            <a:tailEnd type="triangle" w="med" len="med"/>
          </a:ln>
        </p:spPr>
      </p:cxnSp>
      <p:pic>
        <p:nvPicPr>
          <p:cNvPr id="511" name="Google Shape;511;p61"/>
          <p:cNvPicPr preferRelativeResize="0"/>
          <p:nvPr/>
        </p:nvPicPr>
        <p:blipFill rotWithShape="1">
          <a:blip r:embed="rId3">
            <a:alphaModFix/>
          </a:blip>
          <a:srcRect t="41366" r="52390"/>
          <a:stretch/>
        </p:blipFill>
        <p:spPr>
          <a:xfrm>
            <a:off x="3810704" y="2490038"/>
            <a:ext cx="806175" cy="786600"/>
          </a:xfrm>
          <a:prstGeom prst="ellipse">
            <a:avLst/>
          </a:prstGeom>
          <a:noFill/>
          <a:ln>
            <a:noFill/>
          </a:ln>
        </p:spPr>
      </p:pic>
      <p:sp>
        <p:nvSpPr>
          <p:cNvPr id="515" name="Google Shape;515;p61"/>
          <p:cNvSpPr txBox="1"/>
          <p:nvPr/>
        </p:nvSpPr>
        <p:spPr>
          <a:xfrm>
            <a:off x="1116085" y="462480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
        <p:nvSpPr>
          <p:cNvPr id="2" name="Google Shape;496;p61">
            <a:extLst>
              <a:ext uri="{FF2B5EF4-FFF2-40B4-BE49-F238E27FC236}">
                <a16:creationId xmlns:a16="http://schemas.microsoft.com/office/drawing/2014/main" id="{D6C2A334-6064-76D5-91BF-7C55CE79871C}"/>
              </a:ext>
            </a:extLst>
          </p:cNvPr>
          <p:cNvSpPr txBox="1"/>
          <p:nvPr/>
        </p:nvSpPr>
        <p:spPr>
          <a:xfrm>
            <a:off x="899747" y="1360350"/>
            <a:ext cx="649125" cy="323143"/>
          </a:xfrm>
          <a:prstGeom prst="rect">
            <a:avLst/>
          </a:prstGeom>
          <a:noFill/>
          <a:ln>
            <a:solidFill>
              <a:schemeClr val="accent4"/>
            </a:solidFill>
          </a:ln>
        </p:spPr>
        <p:txBody>
          <a:bodyPr spcFirstLastPara="1" wrap="square" lIns="68569" tIns="68569" rIns="68569" bIns="68569" anchor="t" anchorCtr="0">
            <a:spAutoFit/>
          </a:bodyPr>
          <a:lstStyle/>
          <a:p>
            <a:r>
              <a:rPr lang="en" sz="1200" dirty="0">
                <a:solidFill>
                  <a:schemeClr val="accent4"/>
                </a:solidFill>
                <a:latin typeface="DM Sans" pitchFamily="2" charset="77"/>
                <a:ea typeface="DM Sans"/>
                <a:cs typeface="DM Sans"/>
                <a:sym typeface="DM Sans"/>
              </a:rPr>
              <a:t>Extract</a:t>
            </a:r>
            <a:endParaRPr sz="1200" dirty="0">
              <a:solidFill>
                <a:schemeClr val="accent4"/>
              </a:solidFill>
              <a:latin typeface="DM Sans" pitchFamily="2" charset="77"/>
              <a:ea typeface="DM Sans"/>
              <a:cs typeface="DM Sans"/>
              <a:sym typeface="DM Sans"/>
            </a:endParaRPr>
          </a:p>
        </p:txBody>
      </p:sp>
      <p:sp>
        <p:nvSpPr>
          <p:cNvPr id="3" name="Google Shape;503;p61">
            <a:extLst>
              <a:ext uri="{FF2B5EF4-FFF2-40B4-BE49-F238E27FC236}">
                <a16:creationId xmlns:a16="http://schemas.microsoft.com/office/drawing/2014/main" id="{09B5B6CF-DDED-D686-FDDB-98D6C5E42054}"/>
              </a:ext>
            </a:extLst>
          </p:cNvPr>
          <p:cNvSpPr txBox="1"/>
          <p:nvPr/>
        </p:nvSpPr>
        <p:spPr>
          <a:xfrm>
            <a:off x="3701240" y="1360350"/>
            <a:ext cx="964800"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Sans" pitchFamily="2" charset="77"/>
                <a:ea typeface="DM Sans"/>
                <a:cs typeface="DM Sans"/>
                <a:sym typeface="DM Sans"/>
              </a:rPr>
              <a:t>Transform</a:t>
            </a:r>
            <a:endParaRPr sz="1200" dirty="0">
              <a:solidFill>
                <a:srgbClr val="FF9900"/>
              </a:solidFill>
              <a:latin typeface="DM Sans" pitchFamily="2" charset="77"/>
              <a:ea typeface="DM Sans"/>
              <a:cs typeface="DM Sans"/>
              <a:sym typeface="DM Sans"/>
            </a:endParaRPr>
          </a:p>
        </p:txBody>
      </p:sp>
      <p:sp>
        <p:nvSpPr>
          <p:cNvPr id="4" name="Google Shape;497;p61">
            <a:extLst>
              <a:ext uri="{FF2B5EF4-FFF2-40B4-BE49-F238E27FC236}">
                <a16:creationId xmlns:a16="http://schemas.microsoft.com/office/drawing/2014/main" id="{E0A26670-086D-954C-8A3A-1D45AA73EC75}"/>
              </a:ext>
            </a:extLst>
          </p:cNvPr>
          <p:cNvSpPr txBox="1"/>
          <p:nvPr/>
        </p:nvSpPr>
        <p:spPr>
          <a:xfrm>
            <a:off x="7011497" y="1360350"/>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Sans" pitchFamily="2" charset="77"/>
                <a:ea typeface="DM Sans"/>
                <a:cs typeface="DM Sans"/>
                <a:sym typeface="DM Sans"/>
              </a:rPr>
              <a:t>Load</a:t>
            </a:r>
            <a:endParaRPr sz="1200" dirty="0">
              <a:solidFill>
                <a:schemeClr val="accent1"/>
              </a:solidFill>
              <a:latin typeface="DM Sans" pitchFamily="2" charset="77"/>
              <a:ea typeface="DM Sans"/>
              <a:cs typeface="DM Sans"/>
              <a:sym typeface="DM Sans"/>
            </a:endParaRPr>
          </a:p>
        </p:txBody>
      </p:sp>
      <p:sp>
        <p:nvSpPr>
          <p:cNvPr id="5" name="Google Shape;512;p61">
            <a:extLst>
              <a:ext uri="{FF2B5EF4-FFF2-40B4-BE49-F238E27FC236}">
                <a16:creationId xmlns:a16="http://schemas.microsoft.com/office/drawing/2014/main" id="{CAFC3649-6DF6-1CBA-EC63-7467794C1DB6}"/>
              </a:ext>
            </a:extLst>
          </p:cNvPr>
          <p:cNvSpPr txBox="1"/>
          <p:nvPr/>
        </p:nvSpPr>
        <p:spPr>
          <a:xfrm>
            <a:off x="910866" y="4031269"/>
            <a:ext cx="649125" cy="323143"/>
          </a:xfrm>
          <a:prstGeom prst="rect">
            <a:avLst/>
          </a:prstGeom>
          <a:noFill/>
          <a:ln>
            <a:solidFill>
              <a:schemeClr val="accent4"/>
            </a:solidFill>
          </a:ln>
        </p:spPr>
        <p:txBody>
          <a:bodyPr spcFirstLastPara="1" wrap="square" lIns="68569" tIns="68569" rIns="68569" bIns="68569" anchor="t" anchorCtr="0">
            <a:spAutoFit/>
          </a:bodyPr>
          <a:lstStyle/>
          <a:p>
            <a:pPr algn="ctr"/>
            <a:r>
              <a:rPr lang="en" sz="1200" dirty="0">
                <a:solidFill>
                  <a:schemeClr val="accent4"/>
                </a:solidFill>
                <a:latin typeface="DM Mono" panose="020B0509040201040103" pitchFamily="49" charset="77"/>
                <a:ea typeface="DM Sans"/>
                <a:cs typeface="DM Sans"/>
                <a:sym typeface="DM Sans"/>
              </a:rPr>
              <a:t>E</a:t>
            </a:r>
            <a:endParaRPr sz="1200" dirty="0">
              <a:solidFill>
                <a:schemeClr val="accent4"/>
              </a:solidFill>
              <a:latin typeface="DM Mono" panose="020B0509040201040103" pitchFamily="49" charset="77"/>
              <a:ea typeface="DM Sans"/>
              <a:cs typeface="DM Sans"/>
              <a:sym typeface="DM Sans"/>
            </a:endParaRPr>
          </a:p>
        </p:txBody>
      </p:sp>
      <p:sp>
        <p:nvSpPr>
          <p:cNvPr id="6" name="Google Shape;513;p61">
            <a:extLst>
              <a:ext uri="{FF2B5EF4-FFF2-40B4-BE49-F238E27FC236}">
                <a16:creationId xmlns:a16="http://schemas.microsoft.com/office/drawing/2014/main" id="{E8092FCC-9109-DBBC-87F7-6AD4C512940D}"/>
              </a:ext>
            </a:extLst>
          </p:cNvPr>
          <p:cNvSpPr txBox="1"/>
          <p:nvPr/>
        </p:nvSpPr>
        <p:spPr>
          <a:xfrm>
            <a:off x="3845488" y="3994893"/>
            <a:ext cx="697541" cy="323143"/>
          </a:xfrm>
          <a:prstGeom prst="rect">
            <a:avLst/>
          </a:prstGeom>
          <a:noFill/>
          <a:ln>
            <a:solidFill>
              <a:srgbClr val="FFC000"/>
            </a:solidFill>
          </a:ln>
        </p:spPr>
        <p:txBody>
          <a:bodyPr spcFirstLastPara="1" wrap="square" lIns="68569" tIns="68569" rIns="68569" bIns="68569" anchor="t" anchorCtr="0">
            <a:spAutoFit/>
          </a:bodyPr>
          <a:lstStyle/>
          <a:p>
            <a:pPr algn="ctr"/>
            <a:r>
              <a:rPr lang="en" sz="1200" dirty="0">
                <a:solidFill>
                  <a:srgbClr val="FF9900"/>
                </a:solidFill>
                <a:latin typeface="DM Mono" panose="020B0509040201040103" pitchFamily="49" charset="77"/>
                <a:ea typeface="DM Sans"/>
                <a:cs typeface="DM Sans"/>
                <a:sym typeface="DM Sans"/>
              </a:rPr>
              <a:t>T</a:t>
            </a:r>
            <a:endParaRPr sz="1200" dirty="0">
              <a:solidFill>
                <a:srgbClr val="FF9900"/>
              </a:solidFill>
              <a:latin typeface="DM Mono" panose="020B0509040201040103" pitchFamily="49" charset="77"/>
              <a:ea typeface="DM Sans"/>
              <a:cs typeface="DM Sans"/>
              <a:sym typeface="DM Sans"/>
            </a:endParaRPr>
          </a:p>
        </p:txBody>
      </p:sp>
      <p:sp>
        <p:nvSpPr>
          <p:cNvPr id="7" name="Google Shape;509;p61">
            <a:extLst>
              <a:ext uri="{FF2B5EF4-FFF2-40B4-BE49-F238E27FC236}">
                <a16:creationId xmlns:a16="http://schemas.microsoft.com/office/drawing/2014/main" id="{43C5E288-DB9E-B7A2-9EEB-DB452017F26E}"/>
              </a:ext>
            </a:extLst>
          </p:cNvPr>
          <p:cNvSpPr/>
          <p:nvPr/>
        </p:nvSpPr>
        <p:spPr>
          <a:xfrm>
            <a:off x="6758860" y="2096925"/>
            <a:ext cx="1154400" cy="1476525"/>
          </a:xfrm>
          <a:prstGeom prst="flowChartMagneticDisk">
            <a:avLst/>
          </a:prstGeom>
          <a:solidFill>
            <a:schemeClr val="accent2"/>
          </a:solidFill>
          <a:ln w="9525" cap="flat" cmpd="sng">
            <a:solidFill>
              <a:schemeClr val="bg1"/>
            </a:solidFill>
            <a:prstDash val="solid"/>
            <a:round/>
            <a:headEnd type="none" w="sm" len="sm"/>
            <a:tailEnd type="none" w="sm" len="sm"/>
          </a:ln>
        </p:spPr>
        <p:txBody>
          <a:bodyPr spcFirstLastPara="1" wrap="square" lIns="68569" tIns="68569" rIns="68569" bIns="68569" anchor="ctr" anchorCtr="0">
            <a:noAutofit/>
          </a:bodyPr>
          <a:lstStyle/>
          <a:p>
            <a:endParaRPr sz="1050" dirty="0">
              <a:latin typeface="DM Mono" panose="020B0509040201040103" pitchFamily="49" charset="77"/>
            </a:endParaRPr>
          </a:p>
        </p:txBody>
      </p:sp>
      <p:sp>
        <p:nvSpPr>
          <p:cNvPr id="8" name="Google Shape;514;p61">
            <a:extLst>
              <a:ext uri="{FF2B5EF4-FFF2-40B4-BE49-F238E27FC236}">
                <a16:creationId xmlns:a16="http://schemas.microsoft.com/office/drawing/2014/main" id="{43F9570C-2151-2944-D2F5-9B2D29E012ED}"/>
              </a:ext>
            </a:extLst>
          </p:cNvPr>
          <p:cNvSpPr txBox="1"/>
          <p:nvPr/>
        </p:nvSpPr>
        <p:spPr>
          <a:xfrm>
            <a:off x="7011497" y="3986882"/>
            <a:ext cx="649125" cy="323143"/>
          </a:xfrm>
          <a:prstGeom prst="rect">
            <a:avLst/>
          </a:prstGeom>
          <a:noFill/>
          <a:ln>
            <a:solidFill>
              <a:schemeClr val="accent1"/>
            </a:solidFill>
          </a:ln>
        </p:spPr>
        <p:txBody>
          <a:bodyPr spcFirstLastPara="1" wrap="square" lIns="68569" tIns="68569" rIns="68569" bIns="68569" anchor="t" anchorCtr="0">
            <a:spAutoFit/>
          </a:bodyPr>
          <a:lstStyle/>
          <a:p>
            <a:pPr algn="ctr"/>
            <a:r>
              <a:rPr lang="en" sz="1200" dirty="0">
                <a:solidFill>
                  <a:schemeClr val="accent1"/>
                </a:solidFill>
                <a:latin typeface="DM Mono" panose="020B0509040201040103" pitchFamily="49" charset="77"/>
                <a:ea typeface="DM Sans"/>
                <a:cs typeface="DM Sans"/>
                <a:sym typeface="DM Sans"/>
              </a:rPr>
              <a:t>L</a:t>
            </a:r>
            <a:endParaRPr sz="1200" dirty="0">
              <a:solidFill>
                <a:schemeClr val="accent1"/>
              </a:solidFill>
              <a:latin typeface="DM Mono" panose="020B0509040201040103" pitchFamily="49" charset="77"/>
              <a:ea typeface="DM Sans"/>
              <a:cs typeface="DM Sans"/>
              <a:sym typeface="DM Sans"/>
            </a:endParaRPr>
          </a:p>
        </p:txBody>
      </p:sp>
    </p:spTree>
    <p:extLst>
      <p:ext uri="{BB962C8B-B14F-4D97-AF65-F5344CB8AC3E}">
        <p14:creationId xmlns:p14="http://schemas.microsoft.com/office/powerpoint/2010/main" val="2113742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155175"/>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564697" y="236695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9" name="Rectangle 8">
            <a:extLst>
              <a:ext uri="{FF2B5EF4-FFF2-40B4-BE49-F238E27FC236}">
                <a16:creationId xmlns:a16="http://schemas.microsoft.com/office/drawing/2014/main" id="{5C9092C1-BBA4-4DBB-6A5C-38DA0E3E6881}"/>
              </a:ext>
            </a:extLst>
          </p:cNvPr>
          <p:cNvSpPr/>
          <p:nvPr/>
        </p:nvSpPr>
        <p:spPr>
          <a:xfrm>
            <a:off x="-8247942" y="2366224"/>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Rectangle 1">
            <a:extLst>
              <a:ext uri="{FF2B5EF4-FFF2-40B4-BE49-F238E27FC236}">
                <a16:creationId xmlns:a16="http://schemas.microsoft.com/office/drawing/2014/main" id="{1020B40A-D4AA-43A7-68AF-46E5E31099B1}"/>
              </a:ext>
            </a:extLst>
          </p:cNvPr>
          <p:cNvSpPr/>
          <p:nvPr/>
        </p:nvSpPr>
        <p:spPr>
          <a:xfrm>
            <a:off x="-8249512" y="2366224"/>
            <a:ext cx="8134423" cy="2123658"/>
          </a:xfrm>
          <a:prstGeom prst="rect">
            <a:avLst/>
          </a:prstGeom>
          <a:ln>
            <a:noFill/>
          </a:ln>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
        <p:nvSpPr>
          <p:cNvPr id="11" name="TextBox 10">
            <a:extLst>
              <a:ext uri="{FF2B5EF4-FFF2-40B4-BE49-F238E27FC236}">
                <a16:creationId xmlns:a16="http://schemas.microsoft.com/office/drawing/2014/main" id="{AF871B2C-38EF-247C-E0F6-F2C079F12E67}"/>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2830838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717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3" name="TextBox 2">
            <a:extLst>
              <a:ext uri="{FF2B5EF4-FFF2-40B4-BE49-F238E27FC236}">
                <a16:creationId xmlns:a16="http://schemas.microsoft.com/office/drawing/2014/main" id="{ED1C9E6D-CC55-51A0-4D8E-09694853783E}"/>
              </a:ext>
            </a:extLst>
          </p:cNvPr>
          <p:cNvSpPr txBox="1"/>
          <p:nvPr/>
        </p:nvSpPr>
        <p:spPr>
          <a:xfrm>
            <a:off x="9236967" y="2047579"/>
            <a:ext cx="7991333" cy="1569660"/>
          </a:xfrm>
          <a:prstGeom prst="rect">
            <a:avLst/>
          </a:prstGeom>
          <a:noFill/>
          <a:ln w="38100">
            <a:noFill/>
          </a:ln>
        </p:spPr>
        <p:txBody>
          <a:bodyPr wrap="square" rtlCol="0">
            <a:spAutoFit/>
          </a:bodyPr>
          <a:lstStyle/>
          <a:p>
            <a:r>
              <a:rPr lang="en-CA" sz="1200" dirty="0" err="1">
                <a:latin typeface="DM Mono" panose="020B0509040201040103" pitchFamily="49" charset="77"/>
              </a:rPr>
              <a:t>actual_df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a:solidFill>
                  <a:srgbClr val="0086B3"/>
                </a:solidFill>
                <a:latin typeface="DM Mono" panose="020B0509040201040103" pitchFamily="49" charset="77"/>
              </a:rPr>
              <a:t>transform</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browser_reviews_df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datetime</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2022</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4</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14</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endParaRPr lang="en-US" sz="1050" dirty="0">
              <a:latin typeface="DM Mono" panose="020B0509040201040103" pitchFamily="49" charset="77"/>
            </a:endParaRPr>
          </a:p>
        </p:txBody>
      </p:sp>
      <p:sp>
        <p:nvSpPr>
          <p:cNvPr id="10" name="Rectangle 9">
            <a:extLst>
              <a:ext uri="{FF2B5EF4-FFF2-40B4-BE49-F238E27FC236}">
                <a16:creationId xmlns:a16="http://schemas.microsoft.com/office/drawing/2014/main" id="{143534F9-BD12-D4A3-4B3A-0800E96B3E70}"/>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6" name="TextBox 15">
            <a:extLst>
              <a:ext uri="{FF2B5EF4-FFF2-40B4-BE49-F238E27FC236}">
                <a16:creationId xmlns:a16="http://schemas.microsoft.com/office/drawing/2014/main" id="{EB389CFC-00C7-1E5A-4A4C-BF4234F0B3FA}"/>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0857375B-B76E-5727-3969-6705D9BFFCE6}"/>
              </a:ext>
            </a:extLst>
          </p:cNvPr>
          <p:cNvSpPr/>
          <p:nvPr/>
        </p:nvSpPr>
        <p:spPr>
          <a:xfrm>
            <a:off x="572657" y="2366224"/>
            <a:ext cx="8134423" cy="2123658"/>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82776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1" name="Rectangle 20">
            <a:extLst>
              <a:ext uri="{FF2B5EF4-FFF2-40B4-BE49-F238E27FC236}">
                <a16:creationId xmlns:a16="http://schemas.microsoft.com/office/drawing/2014/main" id="{D110D94C-8F9A-33D9-E9AF-A13534139E21}"/>
              </a:ext>
            </a:extLst>
          </p:cNvPr>
          <p:cNvSpPr/>
          <p:nvPr/>
        </p:nvSpPr>
        <p:spPr>
          <a:xfrm>
            <a:off x="593697" y="2385778"/>
            <a:ext cx="8134423" cy="191590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90868"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77045" y="3648402"/>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3" name="Rectangle 22">
            <a:extLst>
              <a:ext uri="{FF2B5EF4-FFF2-40B4-BE49-F238E27FC236}">
                <a16:creationId xmlns:a16="http://schemas.microsoft.com/office/drawing/2014/main" id="{210491FB-6F0F-AB68-2826-4BD06562891C}"/>
              </a:ext>
            </a:extLst>
          </p:cNvPr>
          <p:cNvSpPr/>
          <p:nvPr/>
        </p:nvSpPr>
        <p:spPr>
          <a:xfrm>
            <a:off x="572657" y="2366224"/>
            <a:ext cx="8134423" cy="1384995"/>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A71D5D"/>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710459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ctangle 16">
            <a:extLst>
              <a:ext uri="{FF2B5EF4-FFF2-40B4-BE49-F238E27FC236}">
                <a16:creationId xmlns:a16="http://schemas.microsoft.com/office/drawing/2014/main" id="{10C23735-BDA1-9122-6147-42F0AB4E1986}"/>
              </a:ext>
            </a:extLst>
          </p:cNvPr>
          <p:cNvSpPr/>
          <p:nvPr/>
        </p:nvSpPr>
        <p:spPr>
          <a:xfrm>
            <a:off x="441512" y="3666669"/>
            <a:ext cx="8134422" cy="20477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5113" y="36361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grpSp>
        <p:nvGrpSpPr>
          <p:cNvPr id="18" name="Google Shape;864;p78">
            <a:extLst>
              <a:ext uri="{FF2B5EF4-FFF2-40B4-BE49-F238E27FC236}">
                <a16:creationId xmlns:a16="http://schemas.microsoft.com/office/drawing/2014/main" id="{D30406FC-574F-B095-6484-96781BCB53D4}"/>
              </a:ext>
            </a:extLst>
          </p:cNvPr>
          <p:cNvGrpSpPr/>
          <p:nvPr/>
        </p:nvGrpSpPr>
        <p:grpSpPr>
          <a:xfrm>
            <a:off x="8671204" y="3447945"/>
            <a:ext cx="388350" cy="388350"/>
            <a:chOff x="9069139" y="3565127"/>
            <a:chExt cx="517800" cy="517800"/>
          </a:xfrm>
          <a:solidFill>
            <a:srgbClr val="E80F1C"/>
          </a:solidFill>
        </p:grpSpPr>
        <p:sp>
          <p:nvSpPr>
            <p:cNvPr id="19" name="Google Shape;865;p78">
              <a:extLst>
                <a:ext uri="{FF2B5EF4-FFF2-40B4-BE49-F238E27FC236}">
                  <a16:creationId xmlns:a16="http://schemas.microsoft.com/office/drawing/2014/main" id="{EAE9EF6A-40AE-759D-3DD4-580257F8C6C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0" name="Google Shape;866;p78">
              <a:extLst>
                <a:ext uri="{FF2B5EF4-FFF2-40B4-BE49-F238E27FC236}">
                  <a16:creationId xmlns:a16="http://schemas.microsoft.com/office/drawing/2014/main" id="{F64CBC8B-A42D-977D-5B6C-85DE5888FD04}"/>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16" name="TextBox 15">
            <a:extLst>
              <a:ext uri="{FF2B5EF4-FFF2-40B4-BE49-F238E27FC236}">
                <a16:creationId xmlns:a16="http://schemas.microsoft.com/office/drawing/2014/main" id="{51556E06-B5D6-1C62-37C4-0E1C615DE811}"/>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21" name="Rectangle 20">
            <a:extLst>
              <a:ext uri="{FF2B5EF4-FFF2-40B4-BE49-F238E27FC236}">
                <a16:creationId xmlns:a16="http://schemas.microsoft.com/office/drawing/2014/main" id="{83A723B4-8D39-986D-4139-ECBC32EC28A5}"/>
              </a:ext>
            </a:extLst>
          </p:cNvPr>
          <p:cNvSpPr/>
          <p:nvPr/>
        </p:nvSpPr>
        <p:spPr>
          <a:xfrm>
            <a:off x="444072" y="2537248"/>
            <a:ext cx="8134423" cy="109033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2" name="Rectangle 21">
            <a:extLst>
              <a:ext uri="{FF2B5EF4-FFF2-40B4-BE49-F238E27FC236}">
                <a16:creationId xmlns:a16="http://schemas.microsoft.com/office/drawing/2014/main" id="{035D9902-9177-DD14-5BFC-1379FC959EAE}"/>
              </a:ext>
            </a:extLst>
          </p:cNvPr>
          <p:cNvSpPr/>
          <p:nvPr/>
        </p:nvSpPr>
        <p:spPr>
          <a:xfrm>
            <a:off x="563125" y="2483535"/>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3" name="Rectangle 22">
            <a:extLst>
              <a:ext uri="{FF2B5EF4-FFF2-40B4-BE49-F238E27FC236}">
                <a16:creationId xmlns:a16="http://schemas.microsoft.com/office/drawing/2014/main" id="{DA366B9F-4C55-AF15-3DB3-BBBDD756B8F4}"/>
              </a:ext>
            </a:extLst>
          </p:cNvPr>
          <p:cNvSpPr/>
          <p:nvPr/>
        </p:nvSpPr>
        <p:spPr>
          <a:xfrm>
            <a:off x="441513" y="386776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283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0" name="Rectangle 19">
            <a:extLst>
              <a:ext uri="{FF2B5EF4-FFF2-40B4-BE49-F238E27FC236}">
                <a16:creationId xmlns:a16="http://schemas.microsoft.com/office/drawing/2014/main" id="{B7F69C6D-99C5-10EC-9083-B8D1EFE4061B}"/>
              </a:ext>
            </a:extLst>
          </p:cNvPr>
          <p:cNvSpPr/>
          <p:nvPr/>
        </p:nvSpPr>
        <p:spPr>
          <a:xfrm>
            <a:off x="444072" y="1993486"/>
            <a:ext cx="8134423" cy="2308202"/>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440329" y="4365513"/>
            <a:ext cx="8140547" cy="203766"/>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3125" y="433031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440330" y="3436233"/>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7" name="TextBox 16">
            <a:extLst>
              <a:ext uri="{FF2B5EF4-FFF2-40B4-BE49-F238E27FC236}">
                <a16:creationId xmlns:a16="http://schemas.microsoft.com/office/drawing/2014/main" id="{1F60B2FD-11AD-2088-1EF2-037D709692F9}"/>
              </a:ext>
            </a:extLst>
          </p:cNvPr>
          <p:cNvSpPr txBox="1"/>
          <p:nvPr/>
        </p:nvSpPr>
        <p:spPr>
          <a:xfrm>
            <a:off x="394891" y="774216"/>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9" name="Rectangle 18">
            <a:extLst>
              <a:ext uri="{FF2B5EF4-FFF2-40B4-BE49-F238E27FC236}">
                <a16:creationId xmlns:a16="http://schemas.microsoft.com/office/drawing/2014/main" id="{B909545E-8DF0-A2B3-3F39-61E81FD218BB}"/>
              </a:ext>
            </a:extLst>
          </p:cNvPr>
          <p:cNvSpPr/>
          <p:nvPr/>
        </p:nvSpPr>
        <p:spPr>
          <a:xfrm>
            <a:off x="565506" y="2185822"/>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116387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5" name="Rectangle 14">
            <a:extLst>
              <a:ext uri="{FF2B5EF4-FFF2-40B4-BE49-F238E27FC236}">
                <a16:creationId xmlns:a16="http://schemas.microsoft.com/office/drawing/2014/main" id="{C881E9FD-D5A8-E658-6669-F3BD80BF9E10}"/>
              </a:ext>
            </a:extLst>
          </p:cNvPr>
          <p:cNvSpPr/>
          <p:nvPr/>
        </p:nvSpPr>
        <p:spPr>
          <a:xfrm>
            <a:off x="563125" y="839324"/>
            <a:ext cx="7991333" cy="3374778"/>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2" y="4304177"/>
            <a:ext cx="7994476" cy="2376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80"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 </a:t>
            </a:r>
          </a:p>
        </p:txBody>
      </p:sp>
      <p:sp>
        <p:nvSpPr>
          <p:cNvPr id="16" name="TextBox 15">
            <a:extLst>
              <a:ext uri="{FF2B5EF4-FFF2-40B4-BE49-F238E27FC236}">
                <a16:creationId xmlns:a16="http://schemas.microsoft.com/office/drawing/2014/main" id="{3E0762C3-A298-BF69-8B46-E11E29E4D083}"/>
              </a:ext>
            </a:extLst>
          </p:cNvPr>
          <p:cNvSpPr txBox="1"/>
          <p:nvPr/>
        </p:nvSpPr>
        <p:spPr>
          <a:xfrm>
            <a:off x="425486" y="-3431850"/>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
        <p:nvSpPr>
          <p:cNvPr id="17" name="Rectangle 16">
            <a:extLst>
              <a:ext uri="{FF2B5EF4-FFF2-40B4-BE49-F238E27FC236}">
                <a16:creationId xmlns:a16="http://schemas.microsoft.com/office/drawing/2014/main" id="{F21AC05B-5DD3-B2C7-ADC7-EC6C2907084C}"/>
              </a:ext>
            </a:extLst>
          </p:cNvPr>
          <p:cNvSpPr/>
          <p:nvPr/>
        </p:nvSpPr>
        <p:spPr>
          <a:xfrm>
            <a:off x="559982" y="-2023771"/>
            <a:ext cx="8134423" cy="1200329"/>
          </a:xfrm>
          <a:prstGeom prst="rect">
            <a:avLst/>
          </a:prstGeom>
        </p:spPr>
        <p:txBody>
          <a:bodyPr wrap="square">
            <a:spAutoFit/>
          </a:bodyPr>
          <a:lstStyle/>
          <a:p>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create_checkin_df_with_one_date_per_row</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CA" sz="1200" dirty="0">
              <a:solidFill>
                <a:srgbClr val="63A35C"/>
              </a:solidFill>
              <a:latin typeface="DM Mono" panose="020B0509040201040103" pitchFamily="49" charset="77"/>
            </a:endParaRPr>
          </a:p>
          <a:p>
            <a:r>
              <a:rPr lang="en-CA" sz="1200" dirty="0" err="1">
                <a:latin typeface="DM Mono" panose="020B0509040201040103" pitchFamily="49" charset="77"/>
              </a:rPr>
              <a:t>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count_reviews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mobile_reviews_df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browser_reviews_df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count_checkins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9" name="Rectangle 18">
            <a:extLst>
              <a:ext uri="{FF2B5EF4-FFF2-40B4-BE49-F238E27FC236}">
                <a16:creationId xmlns:a16="http://schemas.microsoft.com/office/drawing/2014/main" id="{DECBB113-FA4D-CC5A-0B59-B9C669B09D9D}"/>
              </a:ext>
            </a:extLst>
          </p:cNvPr>
          <p:cNvSpPr/>
          <p:nvPr/>
        </p:nvSpPr>
        <p:spPr>
          <a:xfrm>
            <a:off x="461071" y="849481"/>
            <a:ext cx="6082225"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20" name="Rectangle 19">
            <a:extLst>
              <a:ext uri="{FF2B5EF4-FFF2-40B4-BE49-F238E27FC236}">
                <a16:creationId xmlns:a16="http://schemas.microsoft.com/office/drawing/2014/main" id="{90578F6B-86A8-E9E8-84AC-A27C0C25E624}"/>
              </a:ext>
            </a:extLst>
          </p:cNvPr>
          <p:cNvSpPr/>
          <p:nvPr/>
        </p:nvSpPr>
        <p:spPr>
          <a:xfrm>
            <a:off x="-9024436"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Tree>
    <p:extLst>
      <p:ext uri="{BB962C8B-B14F-4D97-AF65-F5344CB8AC3E}">
        <p14:creationId xmlns:p14="http://schemas.microsoft.com/office/powerpoint/2010/main" val="348933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7A63AEAD-D81C-E763-8783-29C306C2CAD9}"/>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23537938-2A38-58CB-5B4C-EA597092115A}"/>
              </a:ext>
            </a:extLst>
          </p:cNvPr>
          <p:cNvSpPr/>
          <p:nvPr/>
        </p:nvSpPr>
        <p:spPr>
          <a:xfrm>
            <a:off x="563124" y="839324"/>
            <a:ext cx="8457459" cy="3256146"/>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endParaRPr lang="en-US" sz="120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42169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5" name="red box">
            <a:extLst>
              <a:ext uri="{FF2B5EF4-FFF2-40B4-BE49-F238E27FC236}">
                <a16:creationId xmlns:a16="http://schemas.microsoft.com/office/drawing/2014/main" id="{C889FCAF-EF4B-1229-C32F-BC7E3BBD008F}"/>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4" name="blue box">
            <a:extLst>
              <a:ext uri="{FF2B5EF4-FFF2-40B4-BE49-F238E27FC236}">
                <a16:creationId xmlns:a16="http://schemas.microsoft.com/office/drawing/2014/main" id="{489AEB5E-8F61-6EDE-7686-1E8FDB4BD972}"/>
              </a:ext>
            </a:extLst>
          </p:cNvPr>
          <p:cNvSpPr/>
          <p:nvPr/>
        </p:nvSpPr>
        <p:spPr>
          <a:xfrm>
            <a:off x="563124" y="839323"/>
            <a:ext cx="8457459" cy="325614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Rectangle 2">
            <a:extLst>
              <a:ext uri="{FF2B5EF4-FFF2-40B4-BE49-F238E27FC236}">
                <a16:creationId xmlns:a16="http://schemas.microsoft.com/office/drawing/2014/main" id="{6B04B518-559E-3E0B-9DDD-AD2808E07F62}"/>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highlight>
                  <a:srgbClr val="FFFF00"/>
                </a:highlight>
                <a:latin typeface="DM Mono" panose="020B0509040201040103" pitchFamily="49" charset="77"/>
              </a:rPr>
              <a:t>actual_df</a:t>
            </a:r>
            <a:r>
              <a:rPr lang="en-CA" sz="1200" dirty="0">
                <a:solidFill>
                  <a:schemeClr val="tx1"/>
                </a:solidFill>
                <a:highlight>
                  <a:srgbClr val="FFFF00"/>
                </a:highlight>
                <a:latin typeface="DM Mono" panose="020B0509040201040103" pitchFamily="49" charset="77"/>
              </a:rPr>
              <a:t> =</a:t>
            </a:r>
            <a:r>
              <a:rPr lang="en-CA" sz="1200" dirty="0">
                <a:solidFill>
                  <a:srgbClr val="A71D5D"/>
                </a:solidFill>
                <a:highlight>
                  <a:srgbClr val="FFFF00"/>
                </a:highlight>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0875"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actual_df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endParaRPr lang="en-CA" sz="1200" dirty="0">
              <a:solidFill>
                <a:srgbClr val="0086B3"/>
              </a:solidFill>
              <a:latin typeface="DM Mono" panose="020B0509040201040103" pitchFamily="49" charset="77"/>
            </a:endParaRPr>
          </a:p>
        </p:txBody>
      </p:sp>
      <p:sp>
        <p:nvSpPr>
          <p:cNvPr id="2" name="Rectangle 1">
            <a:extLst>
              <a:ext uri="{FF2B5EF4-FFF2-40B4-BE49-F238E27FC236}">
                <a16:creationId xmlns:a16="http://schemas.microsoft.com/office/drawing/2014/main" id="{ADFE7146-FCAA-D84D-10C0-8F71922C2905}"/>
              </a:ext>
            </a:extLst>
          </p:cNvPr>
          <p:cNvSpPr/>
          <p:nvPr/>
        </p:nvSpPr>
        <p:spPr>
          <a:xfrm>
            <a:off x="9308367" y="878566"/>
            <a:ext cx="6137703" cy="646331"/>
          </a:xfrm>
          <a:prstGeom prst="rect">
            <a:avLst/>
          </a:prstGeom>
        </p:spPr>
        <p:txBody>
          <a:bodyPr wrap="square">
            <a:spAutoFit/>
          </a:bodyPr>
          <a:lstStyle/>
          <a:p>
            <a:r>
              <a:rPr lang="en-CA" sz="1200" dirty="0">
                <a:solidFill>
                  <a:srgbClr val="63A35C"/>
                </a:solidFill>
                <a:latin typeface="DM Mono" panose="020B0509040201040103" pitchFamily="49" charset="77"/>
              </a:rPr>
              <a:t> </a:t>
            </a:r>
            <a:r>
              <a:rPr lang="en-CA" sz="1200" dirty="0" err="1">
                <a:solidFill>
                  <a:schemeClr val="tx1"/>
                </a:solidFill>
                <a:latin typeface="DM Mono" panose="020B0509040201040103" pitchFamily="49" charset="77"/>
              </a:rPr>
              <a:t>actual_df</a:t>
            </a:r>
            <a:r>
              <a:rPr lang="en-CA" sz="1200" dirty="0">
                <a:solidFill>
                  <a:srgbClr val="A71D5D"/>
                </a:solidFill>
                <a:latin typeface="DM Mono" panose="020B0509040201040103" pitchFamily="49" charset="77"/>
              </a:rPr>
              <a:t> = </a:t>
            </a:r>
            <a:r>
              <a:rPr lang="en-CA" sz="1200" dirty="0" err="1">
                <a:solidFill>
                  <a:srgbClr val="0086B3"/>
                </a:solidFill>
                <a:latin typeface="DM Mono" panose="020B0509040201040103" pitchFamily="49" charset="77"/>
              </a:rPr>
              <a:t>construct_post_pandemic_recovery_df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br>
              <a:rPr lang="en-CA" sz="1200" dirty="0">
                <a:solidFill>
                  <a:srgbClr val="0086B3"/>
                </a:solidFill>
                <a:latin typeface="DM Mono" panose="020B0509040201040103" pitchFamily="49" charset="77"/>
              </a:rPr>
            </a:br>
            <a:r>
              <a:rPr lang="en-CA" sz="1200" dirty="0">
                <a:solidFill>
                  <a:srgbClr val="0086B3"/>
                </a:solidFill>
                <a:latin typeface="DM Mono" panose="020B0509040201040103" pitchFamily="49" charset="77"/>
              </a:rPr>
              <a:t> </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16" name="TextBox 15">
            <a:extLst>
              <a:ext uri="{FF2B5EF4-FFF2-40B4-BE49-F238E27FC236}">
                <a16:creationId xmlns:a16="http://schemas.microsoft.com/office/drawing/2014/main" id="{C4BD0E61-7107-5B11-612C-7412546144F2}"/>
              </a:ext>
            </a:extLst>
          </p:cNvPr>
          <p:cNvSpPr txBox="1"/>
          <p:nvPr/>
        </p:nvSpPr>
        <p:spPr>
          <a:xfrm>
            <a:off x="425486" y="-1875611"/>
            <a:ext cx="8432801" cy="1431161"/>
          </a:xfrm>
          <a:prstGeom prst="rect">
            <a:avLst/>
          </a:prstGeom>
          <a:noFill/>
          <a:ln w="38100">
            <a:noFill/>
          </a:ln>
        </p:spPr>
        <p:txBody>
          <a:bodyPr wrap="square" rtlCol="0">
            <a:spAutoFit/>
          </a:bodyPr>
          <a:lstStyle/>
          <a:p>
            <a:pPr lvl="0"/>
            <a:r>
              <a:rPr lang="en-CA" sz="1200" dirty="0">
                <a:solidFill>
                  <a:srgbClr val="A71D5D"/>
                </a:solidFill>
                <a:latin typeface="DM Mono" panose="020B0509040201040103" pitchFamily="49" charset="77"/>
              </a:rPr>
              <a:t>def </a:t>
            </a:r>
            <a:r>
              <a:rPr lang="en-CA" sz="1200" dirty="0" err="1">
                <a:solidFill>
                  <a:srgbClr val="795DA3"/>
                </a:solidFill>
                <a:latin typeface="DM Mono" panose="020B0509040201040103" pitchFamily="49" charset="77"/>
              </a:rPr>
              <a:t>test_mobile_reviews_count_without_checkins</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spark</a:t>
            </a:r>
            <a:r>
              <a:rPr lang="en-CA" sz="1200" dirty="0">
                <a:solidFill>
                  <a:srgbClr val="A71D5D"/>
                </a:solidFill>
                <a:latin typeface="DM Mono" panose="020B0509040201040103" pitchFamily="49" charset="77"/>
              </a:rPr>
              <a:t>: </a:t>
            </a:r>
            <a:r>
              <a:rPr lang="en-CA" sz="1200" dirty="0" err="1">
                <a:solidFill>
                  <a:srgbClr val="795DA3"/>
                </a:solidFill>
                <a:latin typeface="DM Mono" panose="020B0509040201040103" pitchFamily="49" charset="77"/>
              </a:rPr>
              <a:t>SparkSession</a:t>
            </a:r>
            <a:r>
              <a:rPr lang="en-CA" sz="1200" dirty="0">
                <a:solidFill>
                  <a:srgbClr val="63A35C"/>
                </a:solidFill>
                <a:latin typeface="DM Mono" panose="020B0509040201040103" pitchFamily="49" charset="77"/>
              </a:rPr>
              <a:t>) </a:t>
            </a:r>
            <a:r>
              <a:rPr lang="en-CA" sz="1200" dirty="0">
                <a:latin typeface="DM Mono" panose="020B0509040201040103" pitchFamily="49" charset="77"/>
              </a:rPr>
              <a:t>-&gt; </a:t>
            </a:r>
            <a:r>
              <a:rPr lang="en-CA" sz="1200" dirty="0">
                <a:solidFill>
                  <a:srgbClr val="A71D5D"/>
                </a:solidFill>
                <a:latin typeface="DM Mono" panose="020B0509040201040103" pitchFamily="49" charset="77"/>
              </a:rPr>
              <a:t>None:</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browser_reviews_df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browser_reviews.json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checkin_df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checkin.json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tips.json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business_df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business.json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mobile_reviews_df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create_df_from_json</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"fixtures/</a:t>
            </a:r>
            <a:r>
              <a:rPr lang="en-CA" sz="1200" dirty="0" err="1">
                <a:solidFill>
                  <a:srgbClr val="183691"/>
                </a:solidFill>
                <a:latin typeface="DM Mono" panose="020B0509040201040103" pitchFamily="49" charset="77"/>
              </a:rPr>
              <a:t>mobile_reviews.json</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spark</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endParaRPr lang="en-US" sz="1500" dirty="0">
              <a:latin typeface="DM Mono" panose="020B0509040201040103" pitchFamily="49" charset="77"/>
            </a:endParaRPr>
          </a:p>
        </p:txBody>
      </p:sp>
    </p:spTree>
    <p:extLst>
      <p:ext uri="{BB962C8B-B14F-4D97-AF65-F5344CB8AC3E}">
        <p14:creationId xmlns:p14="http://schemas.microsoft.com/office/powerpoint/2010/main" val="979254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49DF58E7-29B9-2272-2984-EFB5CEEE0B70}"/>
              </a:ext>
            </a:extLst>
          </p:cNvPr>
          <p:cNvSpPr/>
          <p:nvPr/>
        </p:nvSpPr>
        <p:spPr>
          <a:xfrm>
            <a:off x="562080" y="4303133"/>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C5A893A6-AF02-DA23-A5BA-35D1D36F0BCB}"/>
              </a:ext>
            </a:extLst>
          </p:cNvPr>
          <p:cNvSpPr/>
          <p:nvPr/>
        </p:nvSpPr>
        <p:spPr>
          <a:xfrm>
            <a:off x="563124" y="839323"/>
            <a:ext cx="8457459" cy="323165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dirty="0">
                <a:solidFill>
                  <a:srgbClr val="D6DEEB"/>
                </a:solidFill>
                <a:latin typeface="Impact"/>
                <a:ea typeface="Impact"/>
                <a:cs typeface="Impact"/>
                <a:sym typeface="Impact"/>
              </a:rPr>
              <a:t>@</a:t>
            </a:r>
            <a:r>
              <a:rPr lang="en" sz="3000" dirty="0" err="1">
                <a:solidFill>
                  <a:srgbClr val="D6DEEB"/>
                </a:solidFill>
                <a:latin typeface="Impact"/>
                <a:ea typeface="Impact"/>
                <a:cs typeface="Impact"/>
                <a:sym typeface="Impact"/>
              </a:rPr>
              <a:t>jmasonlee</a:t>
            </a:r>
            <a:endParaRPr sz="3000" dirty="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066" y="4304542"/>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highlight>
                  <a:srgbClr val="FFFF00"/>
                </a:highlight>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E60761E-C193-18B6-266B-F6204E6D56F8}"/>
              </a:ext>
            </a:extLst>
          </p:cNvPr>
          <p:cNvSpPr/>
          <p:nvPr/>
        </p:nvSpPr>
        <p:spPr>
          <a:xfrm>
            <a:off x="551573" y="863816"/>
            <a:ext cx="8755604" cy="3231654"/>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r>
              <a:rPr lang="en-CA" sz="1200" dirty="0" err="1">
                <a:solidFill>
                  <a:schemeClr val="tx1"/>
                </a:solidFill>
                <a:latin typeface="DM Mono" panose="020B0509040201040103" pitchFamily="49" charset="77"/>
              </a:rPr>
              <a:t>actual_df</a:t>
            </a:r>
            <a:r>
              <a:rPr lang="en-CA" sz="1200" dirty="0">
                <a:solidFill>
                  <a:schemeClr val="tx1"/>
                </a:solidFill>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highlight>
                  <a:srgbClr val="FFFF00"/>
                </a:highlight>
                <a:latin typeface="DM Mono" panose="020B0509040201040103" pitchFamily="49" charset="77"/>
              </a:rPr>
              <a:t>pandemic_recovery_df</a:t>
            </a:r>
            <a:endParaRPr lang="en-US" sz="1200" dirty="0">
              <a:highlight>
                <a:srgbClr val="FFFF00"/>
              </a:highlight>
              <a:latin typeface="DM Mono" panose="020B0509040201040103" pitchFamily="49" charset="77"/>
            </a:endParaRPr>
          </a:p>
        </p:txBody>
      </p:sp>
    </p:spTree>
    <p:extLst>
      <p:ext uri="{BB962C8B-B14F-4D97-AF65-F5344CB8AC3E}">
        <p14:creationId xmlns:p14="http://schemas.microsoft.com/office/powerpoint/2010/main" val="502565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A0FF984C-D9D5-F255-8251-682D4C6F339F}"/>
              </a:ext>
            </a:extLst>
          </p:cNvPr>
          <p:cNvSpPr/>
          <p:nvPr/>
        </p:nvSpPr>
        <p:spPr>
          <a:xfrm>
            <a:off x="562080" y="380407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2D670834-D851-BBB6-91DA-EAF79755ACC5}"/>
              </a:ext>
            </a:extLst>
          </p:cNvPr>
          <p:cNvSpPr/>
          <p:nvPr/>
        </p:nvSpPr>
        <p:spPr>
          <a:xfrm>
            <a:off x="563124" y="839324"/>
            <a:ext cx="8457459" cy="285608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89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64762" y="3804079"/>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0" name="Rectangle 9">
            <a:extLst>
              <a:ext uri="{FF2B5EF4-FFF2-40B4-BE49-F238E27FC236}">
                <a16:creationId xmlns:a16="http://schemas.microsoft.com/office/drawing/2014/main" id="{ABDBBAA1-FA74-D3CD-7338-C3AD549AA433}"/>
              </a:ext>
            </a:extLst>
          </p:cNvPr>
          <p:cNvSpPr/>
          <p:nvPr/>
        </p:nvSpPr>
        <p:spPr>
          <a:xfrm>
            <a:off x="551573" y="863816"/>
            <a:ext cx="8755604" cy="323165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172485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398E1DF6-9EDA-34A9-31A3-17CFC848D077}"/>
              </a:ext>
            </a:extLst>
          </p:cNvPr>
          <p:cNvSpPr/>
          <p:nvPr/>
        </p:nvSpPr>
        <p:spPr>
          <a:xfrm rot="21027022">
            <a:off x="1145840" y="2938887"/>
            <a:ext cx="8270637" cy="404307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1"/>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a:t>
            </a:fld>
            <a:endParaRPr dirty="0"/>
          </a:p>
        </p:txBody>
      </p:sp>
      <p:sp>
        <p:nvSpPr>
          <p:cNvPr id="494" name="Google Shape;494;p61"/>
          <p:cNvSpPr txBox="1">
            <a:spLocks noGrp="1"/>
          </p:cNvSpPr>
          <p:nvPr>
            <p:ph type="title"/>
          </p:nvPr>
        </p:nvSpPr>
        <p:spPr>
          <a:xfrm>
            <a:off x="572522" y="138506"/>
            <a:ext cx="7313400" cy="4284675"/>
          </a:xfrm>
          <a:prstGeom prst="rect">
            <a:avLst/>
          </a:prstGeom>
        </p:spPr>
        <p:txBody>
          <a:bodyPr spcFirstLastPara="1" wrap="square" lIns="0" tIns="0" rIns="0" bIns="0" anchor="ctr" anchorCtr="0">
            <a:noAutofit/>
          </a:bodyPr>
          <a:lstStyle/>
          <a:p>
            <a:pPr algn="l"/>
            <a:r>
              <a:rPr lang="en-CA" sz="3000" dirty="0">
                <a:solidFill>
                  <a:schemeClr val="tx2"/>
                </a:solidFill>
                <a:latin typeface="DM Sans" pitchFamily="2" charset="77"/>
              </a:rPr>
              <a:t>The Bug</a:t>
            </a:r>
            <a:endParaRPr sz="3000" dirty="0">
              <a:solidFill>
                <a:schemeClr val="tx2"/>
              </a:solidFill>
              <a:latin typeface="DM Sans" pitchFamily="2" charset="77"/>
            </a:endParaRPr>
          </a:p>
        </p:txBody>
      </p:sp>
      <p:pic>
        <p:nvPicPr>
          <p:cNvPr id="495" name="Google Shape;495;p61"/>
          <p:cNvPicPr preferRelativeResize="0"/>
          <p:nvPr/>
        </p:nvPicPr>
        <p:blipFill>
          <a:blip r:embed="rId3">
            <a:alphaModFix/>
          </a:blip>
          <a:stretch>
            <a:fillRect/>
          </a:stretch>
        </p:blipFill>
        <p:spPr>
          <a:xfrm rot="1182370">
            <a:off x="5739929" y="2983313"/>
            <a:ext cx="2823038" cy="2198888"/>
          </a:xfrm>
          <a:prstGeom prst="rect">
            <a:avLst/>
          </a:prstGeom>
          <a:noFill/>
          <a:ln>
            <a:noFill/>
          </a:ln>
        </p:spPr>
      </p:pic>
      <p:sp>
        <p:nvSpPr>
          <p:cNvPr id="496" name="Google Shape;496;p61"/>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434343"/>
                </a:solidFill>
                <a:latin typeface="Impact"/>
                <a:ea typeface="Impact"/>
                <a:cs typeface="Impact"/>
                <a:sym typeface="Impact"/>
              </a:rPr>
              <a:t>@jmasonlee</a:t>
            </a:r>
            <a:endParaRPr sz="3000">
              <a:solidFill>
                <a:srgbClr val="434343"/>
              </a:solidFill>
              <a:latin typeface="Impact"/>
              <a:ea typeface="Impact"/>
              <a:cs typeface="Impact"/>
              <a:sym typeface="Impac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7C783D49-B3DC-DDED-6E62-E3BA5D09C855}"/>
              </a:ext>
            </a:extLst>
          </p:cNvPr>
          <p:cNvSpPr/>
          <p:nvPr/>
        </p:nvSpPr>
        <p:spPr>
          <a:xfrm>
            <a:off x="563124" y="839323"/>
            <a:ext cx="8457459" cy="263244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9983" y="3561472"/>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90</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4" name="Rectangle 3">
            <a:extLst>
              <a:ext uri="{FF2B5EF4-FFF2-40B4-BE49-F238E27FC236}">
                <a16:creationId xmlns:a16="http://schemas.microsoft.com/office/drawing/2014/main" id="{80E0B144-741E-D11E-E3B8-52C75700FBB2}"/>
              </a:ext>
            </a:extLst>
          </p:cNvPr>
          <p:cNvSpPr/>
          <p:nvPr/>
        </p:nvSpPr>
        <p:spPr>
          <a:xfrm>
            <a:off x="551574" y="3850457"/>
            <a:ext cx="7361506" cy="276999"/>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select_important_columns</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6" name="Google Shape;783;p76">
            <a:extLst>
              <a:ext uri="{FF2B5EF4-FFF2-40B4-BE49-F238E27FC236}">
                <a16:creationId xmlns:a16="http://schemas.microsoft.com/office/drawing/2014/main" id="{8471F5CD-9B30-18E0-8D5C-5285D10516F1}"/>
              </a:ext>
            </a:extLst>
          </p:cNvPr>
          <p:cNvGrpSpPr/>
          <p:nvPr/>
        </p:nvGrpSpPr>
        <p:grpSpPr>
          <a:xfrm>
            <a:off x="8606202" y="3414177"/>
            <a:ext cx="468875" cy="461234"/>
            <a:chOff x="7813889" y="2330318"/>
            <a:chExt cx="517800" cy="517800"/>
          </a:xfrm>
          <a:solidFill>
            <a:srgbClr val="12CB5A"/>
          </a:solidFill>
        </p:grpSpPr>
        <p:sp>
          <p:nvSpPr>
            <p:cNvPr id="17" name="Google Shape;784;p76">
              <a:extLst>
                <a:ext uri="{FF2B5EF4-FFF2-40B4-BE49-F238E27FC236}">
                  <a16:creationId xmlns:a16="http://schemas.microsoft.com/office/drawing/2014/main" id="{BE49FA43-7F1F-D888-3F75-37E9F19D47E2}"/>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9" name="Google Shape;785;p76">
              <a:extLst>
                <a:ext uri="{FF2B5EF4-FFF2-40B4-BE49-F238E27FC236}">
                  <a16:creationId xmlns:a16="http://schemas.microsoft.com/office/drawing/2014/main" id="{4174B0A3-F711-A622-68DF-8B7E5BD6CAC3}"/>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39661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198DFC87-9AA1-F6DA-8C58-429A9349A66A}"/>
              </a:ext>
            </a:extLst>
          </p:cNvPr>
          <p:cNvSpPr/>
          <p:nvPr/>
        </p:nvSpPr>
        <p:spPr>
          <a:xfrm>
            <a:off x="562080" y="3556538"/>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670E697D-F9F4-0127-2A36-65F63F0C51AE}"/>
              </a:ext>
            </a:extLst>
          </p:cNvPr>
          <p:cNvSpPr/>
          <p:nvPr/>
        </p:nvSpPr>
        <p:spPr>
          <a:xfrm>
            <a:off x="563124" y="839323"/>
            <a:ext cx="8457459" cy="2625789"/>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91</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1573" y="3524834"/>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F203EBF4-5785-AA95-4EB3-A460CF02AD20}"/>
              </a:ext>
            </a:extLst>
          </p:cNvPr>
          <p:cNvSpPr/>
          <p:nvPr/>
        </p:nvSpPr>
        <p:spPr>
          <a:xfrm>
            <a:off x="551573" y="863816"/>
            <a:ext cx="8755604" cy="2677656"/>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Tree>
    <p:extLst>
      <p:ext uri="{BB962C8B-B14F-4D97-AF65-F5344CB8AC3E}">
        <p14:creationId xmlns:p14="http://schemas.microsoft.com/office/powerpoint/2010/main" val="33047124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blue box">
            <a:extLst>
              <a:ext uri="{FF2B5EF4-FFF2-40B4-BE49-F238E27FC236}">
                <a16:creationId xmlns:a16="http://schemas.microsoft.com/office/drawing/2014/main" id="{CCAD0F48-FFDD-F354-72F7-F73FF057BD11}"/>
              </a:ext>
            </a:extLst>
          </p:cNvPr>
          <p:cNvSpPr/>
          <p:nvPr/>
        </p:nvSpPr>
        <p:spPr>
          <a:xfrm>
            <a:off x="563124" y="839323"/>
            <a:ext cx="8457459" cy="2354817"/>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8" name="Rectangle 17">
            <a:extLst>
              <a:ext uri="{FF2B5EF4-FFF2-40B4-BE49-F238E27FC236}">
                <a16:creationId xmlns:a16="http://schemas.microsoft.com/office/drawing/2014/main" id="{25ECB3B8-FAEA-C7A8-A6D1-9AC4D9974B58}"/>
              </a:ext>
            </a:extLst>
          </p:cNvPr>
          <p:cNvSpPr/>
          <p:nvPr/>
        </p:nvSpPr>
        <p:spPr>
          <a:xfrm>
            <a:off x="556983" y="3381401"/>
            <a:ext cx="7994476"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92</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2" name="Rectangle 1">
            <a:extLst>
              <a:ext uri="{FF2B5EF4-FFF2-40B4-BE49-F238E27FC236}">
                <a16:creationId xmlns:a16="http://schemas.microsoft.com/office/drawing/2014/main" id="{8D668CAD-FD3E-BCEA-B539-3A8AC90965D4}"/>
              </a:ext>
            </a:extLst>
          </p:cNvPr>
          <p:cNvSpPr/>
          <p:nvPr/>
        </p:nvSpPr>
        <p:spPr>
          <a:xfrm>
            <a:off x="503494" y="3652233"/>
            <a:ext cx="7819145"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"dt"</a:t>
            </a:r>
            <a:r>
              <a:rPr lang="en-CA" sz="1200" dirty="0">
                <a:solidFill>
                  <a:srgbClr val="63A35C"/>
                </a:solidFill>
                <a:latin typeface="DM Mono" panose="020B0509040201040103" pitchFamily="49" charset="77"/>
              </a:rPr>
              <a:t>, </a:t>
            </a:r>
            <a:r>
              <a:rPr lang="en-CA" sz="1200" dirty="0" err="1">
                <a:latin typeface="DM Mono" panose="020B0509040201040103" pitchFamily="49" charset="77"/>
              </a:rPr>
              <a:t>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lit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run_date</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strftime</a:t>
            </a:r>
            <a:r>
              <a:rPr lang="en-CA" sz="1200" dirty="0">
                <a:solidFill>
                  <a:srgbClr val="63A35C"/>
                </a:solidFill>
                <a:latin typeface="DM Mono" panose="020B0509040201040103" pitchFamily="49" charset="77"/>
              </a:rPr>
              <a:t>(</a:t>
            </a:r>
            <a:r>
              <a:rPr lang="en-CA" sz="1200" dirty="0">
                <a:solidFill>
                  <a:srgbClr val="183691"/>
                </a:solidFill>
                <a:latin typeface="DM Mono" panose="020B0509040201040103" pitchFamily="49" charset="77"/>
              </a:rPr>
              <a:t>"%Y-%m-%d"</a:t>
            </a:r>
            <a:r>
              <a:rPr lang="en-CA" sz="1200" dirty="0">
                <a:solidFill>
                  <a:srgbClr val="63A35C"/>
                </a:solidFill>
                <a:latin typeface="DM Mono" panose="020B0509040201040103" pitchFamily="49" charset="77"/>
              </a:rPr>
              <a:t>)))</a:t>
            </a:r>
            <a:endParaRPr lang="en-CA" sz="1200" dirty="0">
              <a:latin typeface="DM Mono" panose="020B0509040201040103" pitchFamily="49" charset="77"/>
            </a:endParaRP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grpSp>
        <p:nvGrpSpPr>
          <p:cNvPr id="12" name="Google Shape;783;p76">
            <a:extLst>
              <a:ext uri="{FF2B5EF4-FFF2-40B4-BE49-F238E27FC236}">
                <a16:creationId xmlns:a16="http://schemas.microsoft.com/office/drawing/2014/main" id="{ECAB2623-ED3E-11FA-6D1E-121EE405E071}"/>
              </a:ext>
            </a:extLst>
          </p:cNvPr>
          <p:cNvGrpSpPr/>
          <p:nvPr/>
        </p:nvGrpSpPr>
        <p:grpSpPr>
          <a:xfrm>
            <a:off x="8606202" y="3253862"/>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09A1392-B148-B8BA-7F13-665F92CA3400}"/>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82B2F731-7C8B-53A9-592B-55F493733C4C}"/>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22011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2" name="blue box">
            <a:extLst>
              <a:ext uri="{FF2B5EF4-FFF2-40B4-BE49-F238E27FC236}">
                <a16:creationId xmlns:a16="http://schemas.microsoft.com/office/drawing/2014/main" id="{EFF99C13-25F5-D847-6B4E-D3087A619E26}"/>
              </a:ext>
            </a:extLst>
          </p:cNvPr>
          <p:cNvSpPr/>
          <p:nvPr/>
        </p:nvSpPr>
        <p:spPr>
          <a:xfrm>
            <a:off x="563124" y="839323"/>
            <a:ext cx="8457459" cy="2308323"/>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93</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77038" y="3344763"/>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A600E199-09E4-D72E-15B2-9D0BC8BE7D3E}"/>
              </a:ext>
            </a:extLst>
          </p:cNvPr>
          <p:cNvSpPr/>
          <p:nvPr/>
        </p:nvSpPr>
        <p:spPr>
          <a:xfrm>
            <a:off x="551573" y="863816"/>
            <a:ext cx="8755604" cy="2308324"/>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p:txBody>
      </p:sp>
      <p:sp>
        <p:nvSpPr>
          <p:cNvPr id="3" name="red box">
            <a:extLst>
              <a:ext uri="{FF2B5EF4-FFF2-40B4-BE49-F238E27FC236}">
                <a16:creationId xmlns:a16="http://schemas.microsoft.com/office/drawing/2014/main" id="{1F2D5D47-A2F8-1DAE-2C2D-7CEEC492A22F}"/>
              </a:ext>
            </a:extLst>
          </p:cNvPr>
          <p:cNvSpPr/>
          <p:nvPr/>
        </p:nvSpPr>
        <p:spPr>
          <a:xfrm>
            <a:off x="551573" y="3391534"/>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Tree>
    <p:extLst>
      <p:ext uri="{BB962C8B-B14F-4D97-AF65-F5344CB8AC3E}">
        <p14:creationId xmlns:p14="http://schemas.microsoft.com/office/powerpoint/2010/main" val="1444482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0" name="red box">
            <a:extLst>
              <a:ext uri="{FF2B5EF4-FFF2-40B4-BE49-F238E27FC236}">
                <a16:creationId xmlns:a16="http://schemas.microsoft.com/office/drawing/2014/main" id="{F1D0CEF5-7584-49B4-02F8-212C4A1F645F}"/>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C4DB014C-BA8C-375E-9DDC-839F7CA5B572}"/>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94</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
        <p:nvSpPr>
          <p:cNvPr id="2" name="TextBox 1">
            <a:extLst>
              <a:ext uri="{FF2B5EF4-FFF2-40B4-BE49-F238E27FC236}">
                <a16:creationId xmlns:a16="http://schemas.microsoft.com/office/drawing/2014/main" id="{B811673D-72F3-B793-B784-D1892B57FEF6}"/>
              </a:ext>
            </a:extLst>
          </p:cNvPr>
          <p:cNvSpPr txBox="1"/>
          <p:nvPr/>
        </p:nvSpPr>
        <p:spPr>
          <a:xfrm>
            <a:off x="559982" y="2571750"/>
            <a:ext cx="7994476" cy="1177245"/>
          </a:xfrm>
          <a:prstGeom prst="rect">
            <a:avLst/>
          </a:prstGeom>
          <a:noFill/>
        </p:spPr>
        <p:txBody>
          <a:bodyPr wrap="square" rtlCol="0">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withColumn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num_interactions</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a:solidFill>
                  <a:srgbClr val="63A35C"/>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num_reviews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num_tips</a:t>
            </a:r>
            <a:r>
              <a:rPr lang="en-CA" sz="1200" dirty="0">
                <a:latin typeface="DM Mono" panose="020B0509040201040103" pitchFamily="49" charset="77"/>
              </a:rPr>
              <a:t> </a:t>
            </a:r>
            <a:r>
              <a:rPr lang="en-CA" sz="1200" dirty="0">
                <a:solidFill>
                  <a:srgbClr val="A71D5D"/>
                </a:solidFill>
                <a:latin typeface="DM Mono" panose="020B0509040201040103" pitchFamily="49" charset="77"/>
              </a:rPr>
              <a:t>+</a:t>
            </a:r>
            <a:br>
              <a:rPr lang="en-CA" sz="1200" dirty="0">
                <a:solidFill>
                  <a:srgbClr val="A71D5D"/>
                </a:solidFill>
                <a:latin typeface="DM Mono" panose="020B0509040201040103" pitchFamily="49" charset="77"/>
              </a:rPr>
            </a:b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latin typeface="DM Mono" panose="020B0509040201040103" pitchFamily="49" charset="77"/>
              </a:rPr>
              <a:t>num_checkins</a:t>
            </a:r>
            <a:r>
              <a:rPr lang="en-CA" sz="1200" dirty="0">
                <a:solidFill>
                  <a:srgbClr val="63A35C"/>
                </a:solidFill>
                <a:latin typeface="DM Mono" panose="020B0509040201040103" pitchFamily="49" charset="77"/>
              </a:rPr>
              <a:t>)</a:t>
            </a:r>
            <a:endParaRPr lang="en-US" sz="1200" dirty="0">
              <a:latin typeface="DM Mono" panose="020B0509040201040103" pitchFamily="49" charset="77"/>
            </a:endParaRPr>
          </a:p>
          <a:p>
            <a:endParaRPr lang="en-US" sz="1050" dirty="0"/>
          </a:p>
        </p:txBody>
      </p:sp>
      <p:grpSp>
        <p:nvGrpSpPr>
          <p:cNvPr id="13" name="Google Shape;783;p76">
            <a:extLst>
              <a:ext uri="{FF2B5EF4-FFF2-40B4-BE49-F238E27FC236}">
                <a16:creationId xmlns:a16="http://schemas.microsoft.com/office/drawing/2014/main" id="{60A08B5E-2348-AAD7-422E-3A0418AE6F0B}"/>
              </a:ext>
            </a:extLst>
          </p:cNvPr>
          <p:cNvGrpSpPr/>
          <p:nvPr/>
        </p:nvGrpSpPr>
        <p:grpSpPr>
          <a:xfrm>
            <a:off x="8606202" y="2092205"/>
            <a:ext cx="468875" cy="461234"/>
            <a:chOff x="7813889" y="2330318"/>
            <a:chExt cx="517800" cy="517800"/>
          </a:xfrm>
          <a:solidFill>
            <a:srgbClr val="12CB5A"/>
          </a:solidFill>
        </p:grpSpPr>
        <p:sp>
          <p:nvSpPr>
            <p:cNvPr id="16" name="Google Shape;784;p76">
              <a:extLst>
                <a:ext uri="{FF2B5EF4-FFF2-40B4-BE49-F238E27FC236}">
                  <a16:creationId xmlns:a16="http://schemas.microsoft.com/office/drawing/2014/main" id="{47E363C0-7132-9163-2A8F-7B3F5EEA55DC}"/>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7" name="Google Shape;785;p76">
              <a:extLst>
                <a:ext uri="{FF2B5EF4-FFF2-40B4-BE49-F238E27FC236}">
                  <a16:creationId xmlns:a16="http://schemas.microsoft.com/office/drawing/2014/main" id="{BC54D86B-676F-22E6-BFE0-E6C032ACCD46}"/>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3289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9" name="red box">
            <a:extLst>
              <a:ext uri="{FF2B5EF4-FFF2-40B4-BE49-F238E27FC236}">
                <a16:creationId xmlns:a16="http://schemas.microsoft.com/office/drawing/2014/main" id="{0BC64D2F-4DF8-AF31-06A0-6C83F49C81EE}"/>
              </a:ext>
            </a:extLst>
          </p:cNvPr>
          <p:cNvSpPr/>
          <p:nvPr/>
        </p:nvSpPr>
        <p:spPr>
          <a:xfrm>
            <a:off x="559983" y="2216770"/>
            <a:ext cx="8460601"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0" name="blue box">
            <a:extLst>
              <a:ext uri="{FF2B5EF4-FFF2-40B4-BE49-F238E27FC236}">
                <a16:creationId xmlns:a16="http://schemas.microsoft.com/office/drawing/2014/main" id="{82720951-82BD-853B-51A5-834ECA74BBA5}"/>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95</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63816"/>
            <a:ext cx="8755604" cy="1569660"/>
          </a:xfrm>
          <a:prstGeom prst="rect">
            <a:avLst/>
          </a:prstGeom>
          <a:ln>
            <a:noFill/>
          </a:ln>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br>
              <a:rPr lang="en-CA" sz="1200" dirty="0">
                <a:solidFill>
                  <a:srgbClr val="63A35C"/>
                </a:solidFill>
                <a:latin typeface="DM Mono" panose="020B0509040201040103" pitchFamily="49" charset="77"/>
              </a:rPr>
            </a:br>
            <a:endParaRPr lang="en-US" sz="1200" dirty="0">
              <a:latin typeface="DM Mono" panose="020B0509040201040103" pitchFamily="49" charset="77"/>
            </a:endParaRPr>
          </a:p>
        </p:txBody>
      </p:sp>
    </p:spTree>
    <p:extLst>
      <p:ext uri="{BB962C8B-B14F-4D97-AF65-F5344CB8AC3E}">
        <p14:creationId xmlns:p14="http://schemas.microsoft.com/office/powerpoint/2010/main" val="2397674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7" name="red box">
            <a:extLst>
              <a:ext uri="{FF2B5EF4-FFF2-40B4-BE49-F238E27FC236}">
                <a16:creationId xmlns:a16="http://schemas.microsoft.com/office/drawing/2014/main" id="{17C40EA9-1C1A-ED9A-734E-5F0B6149135B}"/>
              </a:ext>
            </a:extLst>
          </p:cNvPr>
          <p:cNvSpPr/>
          <p:nvPr/>
        </p:nvSpPr>
        <p:spPr>
          <a:xfrm>
            <a:off x="559983" y="2216770"/>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5D65B50-19A3-5F86-194C-B37FFB508691}"/>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96</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
        <p:nvSpPr>
          <p:cNvPr id="5" name="Rectangle 4">
            <a:extLst>
              <a:ext uri="{FF2B5EF4-FFF2-40B4-BE49-F238E27FC236}">
                <a16:creationId xmlns:a16="http://schemas.microsoft.com/office/drawing/2014/main" id="{E125952A-4E0D-7C9C-3DC6-3869C64A9EE0}"/>
              </a:ext>
            </a:extLst>
          </p:cNvPr>
          <p:cNvSpPr/>
          <p:nvPr/>
        </p:nvSpPr>
        <p:spPr>
          <a:xfrm>
            <a:off x="551573" y="2504654"/>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20" name="Google Shape;783;p76">
            <a:extLst>
              <a:ext uri="{FF2B5EF4-FFF2-40B4-BE49-F238E27FC236}">
                <a16:creationId xmlns:a16="http://schemas.microsoft.com/office/drawing/2014/main" id="{2F39D5A4-3059-4AAB-4495-AC8CCCEE552F}"/>
              </a:ext>
            </a:extLst>
          </p:cNvPr>
          <p:cNvGrpSpPr/>
          <p:nvPr/>
        </p:nvGrpSpPr>
        <p:grpSpPr>
          <a:xfrm>
            <a:off x="8606202" y="2092205"/>
            <a:ext cx="468875" cy="461234"/>
            <a:chOff x="7813889" y="2330318"/>
            <a:chExt cx="517800" cy="517800"/>
          </a:xfrm>
          <a:solidFill>
            <a:srgbClr val="12CB5A"/>
          </a:solidFill>
        </p:grpSpPr>
        <p:sp>
          <p:nvSpPr>
            <p:cNvPr id="21" name="Google Shape;784;p76">
              <a:extLst>
                <a:ext uri="{FF2B5EF4-FFF2-40B4-BE49-F238E27FC236}">
                  <a16:creationId xmlns:a16="http://schemas.microsoft.com/office/drawing/2014/main" id="{25A30225-8585-8503-48A9-CD5279136BB6}"/>
                </a:ext>
              </a:extLst>
            </p:cNvPr>
            <p:cNvSpPr/>
            <p:nvPr/>
          </p:nvSpPr>
          <p:spPr>
            <a:xfrm>
              <a:off x="7813889" y="2330318"/>
              <a:ext cx="517800" cy="517800"/>
            </a:xfrm>
            <a:prstGeom prst="ellipse">
              <a:avLst/>
            </a:prstGeom>
            <a:grpFill/>
            <a:ln>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22" name="Google Shape;785;p76">
              <a:extLst>
                <a:ext uri="{FF2B5EF4-FFF2-40B4-BE49-F238E27FC236}">
                  <a16:creationId xmlns:a16="http://schemas.microsoft.com/office/drawing/2014/main" id="{3A4414E2-3DB5-42C5-8158-B509F8ACC8FE}"/>
                </a:ext>
              </a:extLst>
            </p:cNvPr>
            <p:cNvSpPr txBox="1"/>
            <p:nvPr/>
          </p:nvSpPr>
          <p:spPr>
            <a:xfrm>
              <a:off x="7882287" y="2462016"/>
              <a:ext cx="381000" cy="254400"/>
            </a:xfrm>
            <a:prstGeom prst="rect">
              <a:avLst/>
            </a:prstGeom>
            <a:grpFill/>
            <a:ln>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Tree>
    <p:extLst>
      <p:ext uri="{BB962C8B-B14F-4D97-AF65-F5344CB8AC3E}">
        <p14:creationId xmlns:p14="http://schemas.microsoft.com/office/powerpoint/2010/main" val="16940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FBD59665-66FC-A0B7-414A-D73E85A965AE}"/>
              </a:ext>
            </a:extLst>
          </p:cNvPr>
          <p:cNvSpPr/>
          <p:nvPr/>
        </p:nvSpPr>
        <p:spPr>
          <a:xfrm>
            <a:off x="563124" y="2220971"/>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92CF120C-28BF-F5E0-984E-324ADB4BFDE3}"/>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97</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4314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2" name="red box">
            <a:extLst>
              <a:ext uri="{FF2B5EF4-FFF2-40B4-BE49-F238E27FC236}">
                <a16:creationId xmlns:a16="http://schemas.microsoft.com/office/drawing/2014/main" id="{3AC3C098-CC64-03E8-FFEC-61B2387F77D3}"/>
              </a:ext>
            </a:extLst>
          </p:cNvPr>
          <p:cNvSpPr/>
          <p:nvPr/>
        </p:nvSpPr>
        <p:spPr>
          <a:xfrm>
            <a:off x="559983" y="1710856"/>
            <a:ext cx="8162515" cy="18064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3" name="blue box">
            <a:extLst>
              <a:ext uri="{FF2B5EF4-FFF2-40B4-BE49-F238E27FC236}">
                <a16:creationId xmlns:a16="http://schemas.microsoft.com/office/drawing/2014/main" id="{BB9B2D35-B0D7-12CD-FE6B-00E1448C04DE}"/>
              </a:ext>
            </a:extLst>
          </p:cNvPr>
          <p:cNvSpPr/>
          <p:nvPr/>
        </p:nvSpPr>
        <p:spPr>
          <a:xfrm>
            <a:off x="563124" y="839324"/>
            <a:ext cx="8457459" cy="801930"/>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98</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1681766"/>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830997"/>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grpSp>
        <p:nvGrpSpPr>
          <p:cNvPr id="10" name="Google Shape;864;p78">
            <a:extLst>
              <a:ext uri="{FF2B5EF4-FFF2-40B4-BE49-F238E27FC236}">
                <a16:creationId xmlns:a16="http://schemas.microsoft.com/office/drawing/2014/main" id="{9AAADC63-F355-37CE-B7B2-6E3011B6581C}"/>
              </a:ext>
            </a:extLst>
          </p:cNvPr>
          <p:cNvGrpSpPr/>
          <p:nvPr/>
        </p:nvGrpSpPr>
        <p:grpSpPr>
          <a:xfrm>
            <a:off x="8671204" y="1613217"/>
            <a:ext cx="388350" cy="388350"/>
            <a:chOff x="9069139" y="3565127"/>
            <a:chExt cx="517800" cy="517800"/>
          </a:xfrm>
          <a:solidFill>
            <a:srgbClr val="E80F1C"/>
          </a:solidFill>
        </p:grpSpPr>
        <p:sp>
          <p:nvSpPr>
            <p:cNvPr id="15" name="Google Shape;865;p78">
              <a:extLst>
                <a:ext uri="{FF2B5EF4-FFF2-40B4-BE49-F238E27FC236}">
                  <a16:creationId xmlns:a16="http://schemas.microsoft.com/office/drawing/2014/main" id="{38E80831-8C25-D504-12CC-5EC6785BCCEB}"/>
                </a:ext>
              </a:extLst>
            </p:cNvPr>
            <p:cNvSpPr/>
            <p:nvPr/>
          </p:nvSpPr>
          <p:spPr>
            <a:xfrm>
              <a:off x="9069139" y="3565127"/>
              <a:ext cx="517800" cy="517800"/>
            </a:xfrm>
            <a:prstGeom prst="ellipse">
              <a:avLst/>
            </a:prstGeom>
            <a:grpFill/>
            <a:ln w="28575">
              <a:noFill/>
            </a:ln>
          </p:spPr>
          <p:txBody>
            <a:bodyPr spcFirstLastPara="1" wrap="square" lIns="0" tIns="0" rIns="0" bIns="0" anchor="ctr" anchorCtr="0">
              <a:noAutofit/>
            </a:bodyPr>
            <a:lstStyle/>
            <a:p>
              <a:pPr algn="ctr">
                <a:lnSpc>
                  <a:spcPct val="111000"/>
                </a:lnSpc>
              </a:pPr>
              <a:endParaRPr sz="2475">
                <a:solidFill>
                  <a:schemeClr val="dk1"/>
                </a:solidFill>
                <a:latin typeface="Inter"/>
                <a:ea typeface="Inter"/>
                <a:cs typeface="Inter"/>
                <a:sym typeface="Inter"/>
              </a:endParaRPr>
            </a:p>
          </p:txBody>
        </p:sp>
        <p:sp>
          <p:nvSpPr>
            <p:cNvPr id="16" name="Google Shape;866;p78">
              <a:extLst>
                <a:ext uri="{FF2B5EF4-FFF2-40B4-BE49-F238E27FC236}">
                  <a16:creationId xmlns:a16="http://schemas.microsoft.com/office/drawing/2014/main" id="{3D52ED34-BD24-C658-6847-85675AEC5890}"/>
                </a:ext>
              </a:extLst>
            </p:cNvPr>
            <p:cNvSpPr txBox="1"/>
            <p:nvPr/>
          </p:nvSpPr>
          <p:spPr>
            <a:xfrm>
              <a:off x="9137550" y="3692201"/>
              <a:ext cx="381000" cy="254400"/>
            </a:xfrm>
            <a:prstGeom prst="rect">
              <a:avLst/>
            </a:prstGeom>
            <a:grpFill/>
            <a:ln w="28575">
              <a:noFill/>
            </a:ln>
          </p:spPr>
          <p:txBody>
            <a:bodyPr spcFirstLastPara="1" wrap="square" lIns="0" tIns="0" rIns="0" bIns="0" anchor="ctr" anchorCtr="0">
              <a:noAutofit/>
            </a:bodyPr>
            <a:lstStyle/>
            <a:p>
              <a:pPr algn="ctr">
                <a:lnSpc>
                  <a:spcPct val="111000"/>
                </a:lnSpc>
              </a:pPr>
              <a:r>
                <a:rPr lang="en" sz="2400" dirty="0">
                  <a:solidFill>
                    <a:schemeClr val="dk1"/>
                  </a:solidFill>
                  <a:latin typeface="Inter"/>
                  <a:ea typeface="Inter"/>
                  <a:cs typeface="Inter"/>
                  <a:sym typeface="Inter"/>
                </a:rPr>
                <a:t>✗</a:t>
              </a:r>
              <a:endParaRPr sz="2400" dirty="0">
                <a:solidFill>
                  <a:schemeClr val="dk1"/>
                </a:solidFill>
                <a:latin typeface="DM Mono" panose="020B0509040201040103" pitchFamily="49" charset="77"/>
                <a:ea typeface="DM Sans"/>
                <a:cs typeface="DM Sans"/>
                <a:sym typeface="DM Sans"/>
              </a:endParaRPr>
            </a:p>
          </p:txBody>
        </p:sp>
      </p:grpSp>
      <p:sp>
        <p:nvSpPr>
          <p:cNvPr id="4" name="Rectangle 3">
            <a:extLst>
              <a:ext uri="{FF2B5EF4-FFF2-40B4-BE49-F238E27FC236}">
                <a16:creationId xmlns:a16="http://schemas.microsoft.com/office/drawing/2014/main" id="{08E0D4C3-7A18-7DD3-2D27-C879EADCC59B}"/>
              </a:ext>
            </a:extLst>
          </p:cNvPr>
          <p:cNvSpPr/>
          <p:nvPr/>
        </p:nvSpPr>
        <p:spPr>
          <a:xfrm>
            <a:off x="559983" y="2090230"/>
            <a:ext cx="8755603" cy="461665"/>
          </a:xfrm>
          <a:prstGeom prst="rect">
            <a:avLst/>
          </a:prstGeom>
        </p:spPr>
        <p:txBody>
          <a:bodyPr wrap="square">
            <a:spAutoFit/>
          </a:bodyPr>
          <a:lstStyle/>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p:txBody>
      </p:sp>
    </p:spTree>
    <p:extLst>
      <p:ext uri="{BB962C8B-B14F-4D97-AF65-F5344CB8AC3E}">
        <p14:creationId xmlns:p14="http://schemas.microsoft.com/office/powerpoint/2010/main" val="6709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red box">
            <a:extLst>
              <a:ext uri="{FF2B5EF4-FFF2-40B4-BE49-F238E27FC236}">
                <a16:creationId xmlns:a16="http://schemas.microsoft.com/office/drawing/2014/main" id="{2425EB7D-91FD-EA16-D1BD-4E230FC39A2A}"/>
              </a:ext>
            </a:extLst>
          </p:cNvPr>
          <p:cNvSpPr/>
          <p:nvPr/>
        </p:nvSpPr>
        <p:spPr>
          <a:xfrm>
            <a:off x="562080" y="2208339"/>
            <a:ext cx="8457459" cy="23022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2" name="blue box">
            <a:extLst>
              <a:ext uri="{FF2B5EF4-FFF2-40B4-BE49-F238E27FC236}">
                <a16:creationId xmlns:a16="http://schemas.microsoft.com/office/drawing/2014/main" id="{1B9B940D-5827-9781-E52E-F61E0C6076F9}"/>
              </a:ext>
            </a:extLst>
          </p:cNvPr>
          <p:cNvSpPr/>
          <p:nvPr/>
        </p:nvSpPr>
        <p:spPr>
          <a:xfrm>
            <a:off x="563124" y="839324"/>
            <a:ext cx="8457459" cy="1295714"/>
          </a:xfrm>
          <a:prstGeom prst="rect">
            <a:avLst/>
          </a:prstGeom>
          <a:solidFill>
            <a:srgbClr val="00B6E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DM Mono" panose="020B0509040201040103" pitchFamily="49" charset="77"/>
            </a:endParaRPr>
          </a:p>
        </p:txBody>
      </p:sp>
      <p:sp>
        <p:nvSpPr>
          <p:cNvPr id="1171" name="Google Shape;1171;p102"/>
          <p:cNvSpPr txBox="1">
            <a:spLocks noGrp="1"/>
          </p:cNvSpPr>
          <p:nvPr>
            <p:ph type="title"/>
          </p:nvPr>
        </p:nvSpPr>
        <p:spPr>
          <a:prstGeom prst="rect">
            <a:avLst/>
          </a:prstGeom>
        </p:spPr>
        <p:txBody>
          <a:bodyPr spcFirstLastPara="1" wrap="square" lIns="0" tIns="0" rIns="0" bIns="0" anchor="ctr" anchorCtr="0">
            <a:noAutofit/>
          </a:bodyPr>
          <a:lstStyle/>
          <a:p>
            <a:r>
              <a:rPr lang="en-CA" dirty="0"/>
              <a:t>Squeeze the Bottom</a:t>
            </a:r>
            <a:endParaRPr dirty="0"/>
          </a:p>
        </p:txBody>
      </p:sp>
      <p:sp>
        <p:nvSpPr>
          <p:cNvPr id="1170" name="Google Shape;1170;p102"/>
          <p:cNvSpPr txBox="1">
            <a:spLocks noGrp="1"/>
          </p:cNvSpPr>
          <p:nvPr>
            <p:ph type="sldNum" idx="12"/>
          </p:nvPr>
        </p:nvSpPr>
        <p:spPr>
          <a:prstGeom prst="rect">
            <a:avLst/>
          </a:prstGeom>
        </p:spPr>
        <p:txBody>
          <a:bodyPr spcFirstLastPara="1" wrap="square" lIns="0" tIns="0" rIns="0" bIns="0" anchor="t" anchorCtr="0">
            <a:noAutofit/>
          </a:bodyPr>
          <a:lstStyle/>
          <a:p>
            <a:fld id="{00000000-1234-1234-1234-123412341234}" type="slidenum">
              <a:rPr lang="en"/>
              <a:pPr/>
              <a:t>99</a:t>
            </a:fld>
            <a:endParaRPr dirty="0"/>
          </a:p>
        </p:txBody>
      </p:sp>
      <p:sp>
        <p:nvSpPr>
          <p:cNvPr id="1173" name="Google Shape;1173;p102"/>
          <p:cNvSpPr txBox="1"/>
          <p:nvPr/>
        </p:nvSpPr>
        <p:spPr>
          <a:xfrm>
            <a:off x="1143910" y="4582950"/>
            <a:ext cx="2217600" cy="600142"/>
          </a:xfrm>
          <a:prstGeom prst="rect">
            <a:avLst/>
          </a:prstGeom>
          <a:noFill/>
          <a:ln>
            <a:noFill/>
          </a:ln>
        </p:spPr>
        <p:txBody>
          <a:bodyPr spcFirstLastPara="1" wrap="square" lIns="68569" tIns="68569" rIns="68569" bIns="68569" anchor="t" anchorCtr="0">
            <a:spAutoFit/>
          </a:bodyPr>
          <a:lstStyle/>
          <a:p>
            <a:r>
              <a:rPr lang="en" sz="3000">
                <a:solidFill>
                  <a:srgbClr val="D6DEEB"/>
                </a:solidFill>
                <a:latin typeface="Impact"/>
                <a:ea typeface="Impact"/>
                <a:cs typeface="Impact"/>
                <a:sym typeface="Impact"/>
              </a:rPr>
              <a:t>@jmasonlee</a:t>
            </a:r>
            <a:endParaRPr sz="3000">
              <a:solidFill>
                <a:srgbClr val="D6DEEB"/>
              </a:solidFill>
              <a:latin typeface="Impact"/>
              <a:ea typeface="Impact"/>
              <a:cs typeface="Impact"/>
              <a:sym typeface="Impact"/>
            </a:endParaRPr>
          </a:p>
        </p:txBody>
      </p:sp>
      <p:sp>
        <p:nvSpPr>
          <p:cNvPr id="14" name="Rectangle 13">
            <a:extLst>
              <a:ext uri="{FF2B5EF4-FFF2-40B4-BE49-F238E27FC236}">
                <a16:creationId xmlns:a16="http://schemas.microsoft.com/office/drawing/2014/main" id="{46C515E2-ECEE-9B8A-2E01-002CE6936A93}"/>
              </a:ext>
            </a:extLst>
          </p:cNvPr>
          <p:cNvSpPr/>
          <p:nvPr/>
        </p:nvSpPr>
        <p:spPr>
          <a:xfrm>
            <a:off x="554157" y="2187680"/>
            <a:ext cx="7361506" cy="276999"/>
          </a:xfrm>
          <a:prstGeom prst="rect">
            <a:avLst/>
          </a:prstGeom>
          <a:ln w="38100">
            <a:noFill/>
          </a:ln>
        </p:spPr>
        <p:txBody>
          <a:bodyPr wrap="square">
            <a:spAutoFit/>
          </a:bodyPr>
          <a:lstStyle/>
          <a:p>
            <a:r>
              <a:rPr lang="en-CA" sz="1200" dirty="0" err="1">
                <a:solidFill>
                  <a:srgbClr val="0086B3"/>
                </a:solidFill>
                <a:latin typeface="DM Mono" panose="020B0509040201040103" pitchFamily="49" charset="77"/>
              </a:rPr>
              <a:t>assert_actual_result_has_correct_review_count</a:t>
            </a:r>
            <a:r>
              <a:rPr lang="en-CA" sz="1200" dirty="0">
                <a:solidFill>
                  <a:srgbClr val="63A35C"/>
                </a:solidFill>
                <a:latin typeface="DM Mono" panose="020B0509040201040103" pitchFamily="49" charset="77"/>
              </a:rPr>
              <a:t>(</a:t>
            </a:r>
            <a:r>
              <a:rPr lang="en-CA" sz="1200" dirty="0" err="1">
                <a:latin typeface="DM Mono" panose="020B0509040201040103" pitchFamily="49" charset="77"/>
              </a:rPr>
              <a:t>pandemic_recovery_df</a:t>
            </a:r>
            <a:r>
              <a:rPr lang="en-CA" sz="1200" dirty="0">
                <a:solidFill>
                  <a:srgbClr val="63A35C"/>
                </a:solidFill>
                <a:latin typeface="DM Mono" panose="020B0509040201040103" pitchFamily="49" charset="77"/>
              </a:rPr>
              <a:t>, </a:t>
            </a:r>
            <a:r>
              <a:rPr lang="en-CA" sz="1200" dirty="0">
                <a:solidFill>
                  <a:srgbClr val="0086B3"/>
                </a:solidFill>
                <a:latin typeface="DM Mono" panose="020B0509040201040103" pitchFamily="49" charset="77"/>
              </a:rPr>
              <a:t>1</a:t>
            </a:r>
            <a:r>
              <a:rPr lang="en-CA" sz="1200" dirty="0">
                <a:solidFill>
                  <a:srgbClr val="63A35C"/>
                </a:solidFill>
                <a:latin typeface="DM Mono" panose="020B0509040201040103" pitchFamily="49" charset="77"/>
              </a:rPr>
              <a:t>)</a:t>
            </a:r>
          </a:p>
        </p:txBody>
      </p:sp>
      <p:sp>
        <p:nvSpPr>
          <p:cNvPr id="11" name="Rectangle 10">
            <a:extLst>
              <a:ext uri="{FF2B5EF4-FFF2-40B4-BE49-F238E27FC236}">
                <a16:creationId xmlns:a16="http://schemas.microsoft.com/office/drawing/2014/main" id="{313901A2-C695-A54C-AED7-A969673DBD48}"/>
              </a:ext>
            </a:extLst>
          </p:cNvPr>
          <p:cNvSpPr/>
          <p:nvPr/>
        </p:nvSpPr>
        <p:spPr>
          <a:xfrm>
            <a:off x="551573" y="851653"/>
            <a:ext cx="8755604" cy="1384995"/>
          </a:xfrm>
          <a:prstGeom prst="rect">
            <a:avLst/>
          </a:prstGeom>
          <a:ln>
            <a:noFill/>
          </a:ln>
        </p:spPr>
        <p:txBody>
          <a:bodyPr wrap="square">
            <a:spAutoFit/>
          </a:bodyPr>
          <a:lstStyle/>
          <a:p>
            <a:r>
              <a:rPr lang="en-CA" sz="1200" dirty="0" err="1">
                <a:latin typeface="DM Mono" panose="020B0509040201040103" pitchFamily="49" charset="77"/>
              </a:rPr>
              <a:t>tips_df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count_tips</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tips_df</a:t>
            </a:r>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run_date</a:t>
            </a:r>
            <a:r>
              <a:rPr lang="en-CA" sz="1200" dirty="0">
                <a:solidFill>
                  <a:srgbClr val="63A35C"/>
                </a:solidFill>
                <a:latin typeface="DM Mono" panose="020B0509040201040103" pitchFamily="49" charset="77"/>
              </a:rPr>
              <a:t>)</a:t>
            </a:r>
          </a:p>
          <a:p>
            <a:endParaRPr lang="en-CA" sz="1200" dirty="0">
              <a:latin typeface="DM Mono" panose="020B0509040201040103" pitchFamily="49" charset="77"/>
            </a:endParaRPr>
          </a:p>
          <a:p>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solidFill>
                  <a:srgbClr val="0086B3"/>
                </a:solidFill>
                <a:latin typeface="DM Mono" panose="020B0509040201040103" pitchFamily="49" charset="77"/>
              </a:rPr>
              <a:t>business_df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checkin_df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a:solidFill>
                  <a:srgbClr val="183691"/>
                </a:solidFill>
                <a:latin typeface="DM Mono" panose="020B0509040201040103" pitchFamily="49" charset="77"/>
              </a:rPr>
              <a:t>"</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br>
              <a:rPr lang="en-CA" sz="1200" dirty="0">
                <a:solidFill>
                  <a:srgbClr val="63A35C"/>
                </a:solidFill>
                <a:latin typeface="DM Mono" panose="020B0509040201040103" pitchFamily="49" charset="77"/>
              </a:rPr>
            </a:br>
            <a:r>
              <a:rPr lang="en-CA" sz="1200" dirty="0" err="1">
                <a:latin typeface="DM Mono" panose="020B0509040201040103" pitchFamily="49" charset="77"/>
              </a:rPr>
              <a:t>pandemic_recovery_df</a:t>
            </a:r>
            <a:r>
              <a:rPr lang="en-CA" sz="1200" dirty="0">
                <a:latin typeface="DM Mono" panose="020B0509040201040103" pitchFamily="49" charset="77"/>
              </a:rPr>
              <a:t> </a:t>
            </a:r>
            <a:r>
              <a:rPr lang="en-CA" sz="1200" dirty="0">
                <a:solidFill>
                  <a:srgbClr val="A71D5D"/>
                </a:solidFill>
                <a:latin typeface="DM Mono" panose="020B0509040201040103" pitchFamily="49" charset="77"/>
              </a:rPr>
              <a:t>= </a:t>
            </a:r>
            <a:r>
              <a:rPr lang="en-CA" sz="1200" dirty="0" err="1">
                <a:latin typeface="DM Mono" panose="020B0509040201040103" pitchFamily="49" charset="77"/>
              </a:rPr>
              <a:t>pandemic_recovery_df</a:t>
            </a:r>
            <a:r>
              <a:rPr lang="en-CA" sz="1200" dirty="0" err="1">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join</a:t>
            </a:r>
            <a:r>
              <a:rPr lang="en-CA" sz="1200" dirty="0">
                <a:solidFill>
                  <a:srgbClr val="63A35C"/>
                </a:solidFill>
                <a:latin typeface="DM Mono" panose="020B0509040201040103" pitchFamily="49" charset="77"/>
              </a:rPr>
              <a:t>(</a:t>
            </a:r>
          </a:p>
          <a:p>
            <a:r>
              <a:rPr lang="en-CA" sz="1200" dirty="0">
                <a:solidFill>
                  <a:srgbClr val="63A35C"/>
                </a:solidFill>
                <a:latin typeface="DM Mono" panose="020B0509040201040103" pitchFamily="49" charset="77"/>
              </a:rPr>
              <a:t>  				</a:t>
            </a:r>
            <a:r>
              <a:rPr lang="en-CA" sz="1200" dirty="0" err="1">
                <a:solidFill>
                  <a:srgbClr val="0086B3"/>
                </a:solidFill>
                <a:latin typeface="DM Mono" panose="020B0509040201040103" pitchFamily="49" charset="77"/>
              </a:rPr>
              <a:t>reviews_df</a:t>
            </a:r>
            <a:r>
              <a:rPr lang="en-CA" sz="1200" dirty="0">
                <a:solidFill>
                  <a:srgbClr val="63A35C"/>
                </a:solidFill>
                <a:latin typeface="DM Mono" panose="020B0509040201040103" pitchFamily="49" charset="77"/>
              </a:rPr>
              <a:t>, </a:t>
            </a:r>
            <a:r>
              <a:rPr lang="en-CA" sz="1200" dirty="0">
                <a:solidFill>
                  <a:srgbClr val="660099"/>
                </a:solidFill>
                <a:latin typeface="DM Mono" panose="020B0509040201040103" pitchFamily="49" charset="77"/>
              </a:rPr>
              <a:t>on</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a:t>
            </a:r>
            <a:r>
              <a:rPr lang="en-CA" sz="1200" dirty="0" err="1">
                <a:solidFill>
                  <a:srgbClr val="183691"/>
                </a:solidFill>
                <a:latin typeface="DM Mono" panose="020B0509040201040103" pitchFamily="49" charset="77"/>
              </a:rPr>
              <a:t>business_id"</a:t>
            </a:r>
            <a:r>
              <a:rPr lang="en-CA" sz="1200" dirty="0" err="1">
                <a:solidFill>
                  <a:srgbClr val="63A35C"/>
                </a:solidFill>
                <a:latin typeface="DM Mono" panose="020B0509040201040103" pitchFamily="49" charset="77"/>
              </a:rPr>
              <a:t>,</a:t>
            </a:r>
            <a:r>
              <a:rPr lang="en-CA" sz="1200" dirty="0" err="1">
                <a:solidFill>
                  <a:srgbClr val="660099"/>
                </a:solidFill>
                <a:latin typeface="DM Mono" panose="020B0509040201040103" pitchFamily="49" charset="77"/>
              </a:rPr>
              <a:t>how</a:t>
            </a:r>
            <a:r>
              <a:rPr lang="en-CA" sz="1200" dirty="0">
                <a:solidFill>
                  <a:srgbClr val="A71D5D"/>
                </a:solidFill>
                <a:latin typeface="DM Mono" panose="020B0509040201040103" pitchFamily="49" charset="77"/>
              </a:rPr>
              <a:t>=</a:t>
            </a:r>
            <a:r>
              <a:rPr lang="en-CA" sz="1200" dirty="0">
                <a:solidFill>
                  <a:srgbClr val="183691"/>
                </a:solidFill>
                <a:latin typeface="DM Mono" panose="020B0509040201040103" pitchFamily="49" charset="77"/>
              </a:rPr>
              <a:t>'left'</a:t>
            </a:r>
            <a:r>
              <a:rPr lang="en-CA" sz="1200" dirty="0">
                <a:solidFill>
                  <a:srgbClr val="63A35C"/>
                </a:solidFill>
                <a:latin typeface="DM Mono" panose="020B0509040201040103" pitchFamily="49" charset="77"/>
              </a:rPr>
              <a:t>).</a:t>
            </a:r>
            <a:r>
              <a:rPr lang="en-CA" sz="1200" dirty="0" err="1">
                <a:solidFill>
                  <a:srgbClr val="0086B3"/>
                </a:solidFill>
                <a:latin typeface="DM Mono" panose="020B0509040201040103" pitchFamily="49" charset="77"/>
              </a:rPr>
              <a:t>fillna</a:t>
            </a:r>
            <a:r>
              <a:rPr lang="en-CA" sz="1200" dirty="0">
                <a:solidFill>
                  <a:srgbClr val="63A35C"/>
                </a:solidFill>
                <a:latin typeface="DM Mono" panose="020B0509040201040103" pitchFamily="49" charset="77"/>
              </a:rPr>
              <a:t>(</a:t>
            </a:r>
            <a:r>
              <a:rPr lang="en-CA" sz="1200" dirty="0">
                <a:solidFill>
                  <a:srgbClr val="0086B3"/>
                </a:solidFill>
                <a:latin typeface="DM Mono" panose="020B0509040201040103" pitchFamily="49" charset="77"/>
              </a:rPr>
              <a:t>0</a:t>
            </a:r>
            <a:r>
              <a:rPr lang="en-CA" sz="1200" dirty="0">
                <a:solidFill>
                  <a:srgbClr val="63A35C"/>
                </a:solidFill>
                <a:latin typeface="DM Mono" panose="020B0509040201040103" pitchFamily="49" charset="77"/>
              </a:rPr>
              <a:t>)</a:t>
            </a:r>
          </a:p>
          <a:p>
            <a:endParaRPr lang="en-CA" sz="1200" dirty="0">
              <a:solidFill>
                <a:srgbClr val="63A35C"/>
              </a:solidFill>
              <a:latin typeface="DM Mono" panose="020B0509040201040103" pitchFamily="49" charset="77"/>
            </a:endParaRPr>
          </a:p>
        </p:txBody>
      </p:sp>
    </p:spTree>
    <p:extLst>
      <p:ext uri="{BB962C8B-B14F-4D97-AF65-F5344CB8AC3E}">
        <p14:creationId xmlns:p14="http://schemas.microsoft.com/office/powerpoint/2010/main" val="6356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Quince template">
  <a:themeElements>
    <a:clrScheme name="Custom 11">
      <a:dk1>
        <a:srgbClr val="323E5E"/>
      </a:dk1>
      <a:lt1>
        <a:srgbClr val="FFFFFF"/>
      </a:lt1>
      <a:dk2>
        <a:srgbClr val="707685"/>
      </a:dk2>
      <a:lt2>
        <a:srgbClr val="E5E5E5"/>
      </a:lt2>
      <a:accent1>
        <a:srgbClr val="F5ACA1"/>
      </a:accent1>
      <a:accent2>
        <a:srgbClr val="3062B0"/>
      </a:accent2>
      <a:accent3>
        <a:srgbClr val="68B0D0"/>
      </a:accent3>
      <a:accent4>
        <a:srgbClr val="83B201"/>
      </a:accent4>
      <a:accent5>
        <a:srgbClr val="A0DA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{32FA52BB-0EDF-F948-9063-786C25984F83}tf10001120</Template>
  <TotalTime>17314</TotalTime>
  <Words>33155</Words>
  <Application>Microsoft Macintosh PowerPoint</Application>
  <PresentationFormat>On-screen Show (16:9)</PresentationFormat>
  <Paragraphs>2322</Paragraphs>
  <Slides>199</Slides>
  <Notes>196</Notes>
  <HiddenSlides>12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199</vt:i4>
      </vt:variant>
    </vt:vector>
  </HeadingPairs>
  <TitlesOfParts>
    <vt:vector size="212" baseType="lpstr">
      <vt:lpstr>Inter</vt:lpstr>
      <vt:lpstr>Impact</vt:lpstr>
      <vt:lpstr>DM Mono Medium</vt:lpstr>
      <vt:lpstr>Oswald</vt:lpstr>
      <vt:lpstr>Montserrat</vt:lpstr>
      <vt:lpstr>Arial</vt:lpstr>
      <vt:lpstr>Bradley Hand</vt:lpstr>
      <vt:lpstr>DM Mono</vt:lpstr>
      <vt:lpstr>Source Sans Pro</vt:lpstr>
      <vt:lpstr>DM Sans</vt:lpstr>
      <vt:lpstr>DM Sans Medium</vt:lpstr>
      <vt:lpstr>Calibri</vt:lpstr>
      <vt:lpstr>Quince template</vt:lpstr>
      <vt:lpstr>PowerPoint Presentation</vt:lpstr>
      <vt:lpstr>Resources</vt:lpstr>
      <vt:lpstr>PowerPoint Presentation</vt:lpstr>
      <vt:lpstr>Frog Genomics </vt:lpstr>
      <vt:lpstr>Frog Genomics </vt:lpstr>
      <vt:lpstr>Frog Genomics </vt:lpstr>
      <vt:lpstr>Frog Genomics </vt:lpstr>
      <vt:lpstr>Frog Genomics </vt:lpstr>
      <vt:lpstr>The Bug</vt:lpstr>
      <vt:lpstr>“The number of interactions in the pandemic_recovery table doesn’t look right”</vt:lpstr>
      <vt:lpstr>The Problem</vt:lpstr>
      <vt:lpstr>The Problem</vt:lpstr>
      <vt:lpstr>The Problem</vt:lpstr>
      <vt:lpstr>The Problem</vt:lpstr>
      <vt:lpstr>The Problem</vt:lpstr>
      <vt:lpstr>The Problem</vt:lpstr>
      <vt:lpstr>The Problem</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Logic Test</vt:lpstr>
      <vt:lpstr>The Logic Test</vt:lpstr>
      <vt:lpstr>The Logic Test</vt:lpstr>
      <vt:lpstr>The Logic Test</vt:lpstr>
      <vt:lpstr>expected.json</vt:lpstr>
      <vt:lpstr>expected.json</vt:lpstr>
      <vt:lpstr>Large Outputs</vt:lpstr>
      <vt:lpstr>Large Outputs</vt:lpstr>
      <vt:lpstr>Large Outputs</vt:lpstr>
      <vt:lpstr>Large Outputs</vt:lpstr>
      <vt:lpstr>Large Outputs</vt:lpstr>
      <vt:lpstr>PowerPoint Presentation</vt:lpstr>
      <vt:lpstr>PowerPoint Presentation</vt:lpstr>
      <vt:lpstr>The Saff Squeeze</vt:lpstr>
      <vt:lpstr>Set Things Up</vt:lpstr>
      <vt:lpstr>Set Things Up</vt:lpstr>
      <vt:lpstr>Starting with the Duplicated Test…</vt:lpstr>
      <vt:lpstr>Give it a better name</vt:lpstr>
      <vt:lpstr>This is the bug</vt:lpstr>
      <vt:lpstr>This is what we want</vt:lpstr>
      <vt:lpstr>This is what we want</vt:lpstr>
      <vt:lpstr>This is what we want</vt:lpstr>
      <vt:lpstr>This is what we are testing</vt:lpstr>
      <vt:lpstr>Give it a better name</vt:lpstr>
      <vt:lpstr>Check out the test input</vt:lpstr>
      <vt:lpstr>mobile_reviews.json</vt:lpstr>
      <vt:lpstr>PowerPoint Presentation</vt:lpstr>
      <vt:lpstr>PowerPoint Presentation</vt:lpstr>
      <vt:lpstr>PowerPoint Presentation</vt:lpstr>
      <vt:lpstr>Make Sure the Test Passes</vt:lpstr>
      <vt:lpstr>Arrange, Act, Assert</vt:lpstr>
      <vt:lpstr>Make the assertion specific</vt:lpstr>
      <vt:lpstr>Make the assertion specific</vt:lpstr>
      <vt:lpstr>Make the assertion specific</vt:lpstr>
      <vt:lpstr>Make the assertion specific</vt:lpstr>
      <vt:lpstr>actual_df</vt:lpstr>
      <vt:lpstr>actual_df</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Make the assertion specific</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Look at the error</vt:lpstr>
      <vt:lpstr>Look at the error</vt:lpstr>
      <vt:lpstr>Squeeze the Bottom</vt:lpstr>
      <vt:lpstr>Squeeze the Bottom</vt:lpstr>
      <vt:lpstr>pandemic_recovery_df.printSchema()</vt:lpstr>
      <vt:lpstr>pandemic_recovery_df.printSchema()</vt:lpstr>
      <vt:lpstr>reviews_df</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Bottom</vt:lpstr>
      <vt:lpstr>Squeeze the Top</vt:lpstr>
      <vt:lpstr>Squeeze Simplify the Top</vt:lpstr>
      <vt:lpstr>Simplify the Top</vt:lpstr>
      <vt:lpstr>Simplify the Top</vt:lpstr>
      <vt:lpstr>Simplify the Top</vt:lpstr>
      <vt:lpstr>Simplify the Top</vt:lpstr>
      <vt:lpstr>This code is part of our system under test</vt:lpstr>
      <vt:lpstr>This is what we are testing</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Simplify the Top</vt:lpstr>
      <vt:lpstr>Is It Worth It?</vt:lpstr>
      <vt:lpstr>Is It Worth It?</vt:lpstr>
      <vt:lpstr>This is what we are testing</vt:lpstr>
      <vt:lpstr>This is what we want</vt:lpstr>
      <vt:lpstr>This is what we want</vt:lpstr>
      <vt:lpstr>This is what we are testing</vt:lpstr>
      <vt:lpstr>Duplicate the Test</vt:lpstr>
      <vt:lpstr>Make the Name Specific</vt:lpstr>
      <vt:lpstr>Make the assertion specific</vt:lpstr>
      <vt:lpstr>Make the assertion specific</vt:lpstr>
      <vt:lpstr>Make the assertion specific</vt:lpstr>
      <vt:lpstr>Rename the Matching Properties</vt:lpstr>
      <vt:lpstr>Rename the Matching Properties</vt:lpstr>
      <vt:lpstr>Rename the Matching Properties</vt:lpstr>
      <vt:lpstr>Rename the Matching Properties</vt:lpstr>
      <vt:lpstr>Rename the Matching Properties</vt:lpstr>
      <vt:lpstr>Rename the Matching Properties</vt:lpstr>
      <vt:lpstr>Multi-Layered Tests</vt:lpstr>
      <vt:lpstr>Multi-Layered Tests</vt:lpstr>
      <vt:lpstr>Resources</vt:lpstr>
      <vt:lpstr>Thank you</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Imeuvel Fala</cp:lastModifiedBy>
  <cp:revision>26</cp:revision>
  <dcterms:modified xsi:type="dcterms:W3CDTF">2023-03-15T01:42:42Z</dcterms:modified>
</cp:coreProperties>
</file>